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79" r:id="rId2"/>
    <p:sldId id="257" r:id="rId3"/>
    <p:sldId id="258" r:id="rId4"/>
    <p:sldId id="316" r:id="rId5"/>
    <p:sldId id="280" r:id="rId6"/>
    <p:sldId id="281" r:id="rId7"/>
    <p:sldId id="318" r:id="rId8"/>
    <p:sldId id="308" r:id="rId9"/>
    <p:sldId id="302" r:id="rId10"/>
    <p:sldId id="317" r:id="rId11"/>
    <p:sldId id="263" r:id="rId12"/>
    <p:sldId id="282" r:id="rId13"/>
    <p:sldId id="264" r:id="rId14"/>
    <p:sldId id="287" r:id="rId15"/>
    <p:sldId id="315" r:id="rId16"/>
    <p:sldId id="265" r:id="rId17"/>
    <p:sldId id="266" r:id="rId18"/>
    <p:sldId id="267" r:id="rId19"/>
    <p:sldId id="291" r:id="rId20"/>
    <p:sldId id="292" r:id="rId21"/>
    <p:sldId id="268" r:id="rId22"/>
    <p:sldId id="293" r:id="rId23"/>
    <p:sldId id="269" r:id="rId24"/>
    <p:sldId id="294" r:id="rId25"/>
    <p:sldId id="295" r:id="rId26"/>
    <p:sldId id="270" r:id="rId27"/>
    <p:sldId id="305" r:id="rId28"/>
    <p:sldId id="272" r:id="rId29"/>
    <p:sldId id="273" r:id="rId30"/>
    <p:sldId id="274" r:id="rId31"/>
    <p:sldId id="278" r:id="rId32"/>
    <p:sldId id="319" r:id="rId33"/>
    <p:sldId id="296" r:id="rId34"/>
    <p:sldId id="297" r:id="rId35"/>
    <p:sldId id="309" r:id="rId36"/>
    <p:sldId id="300" r:id="rId37"/>
    <p:sldId id="312" r:id="rId38"/>
    <p:sldId id="313" r:id="rId3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4B8B"/>
    <a:srgbClr val="FFF2A7"/>
    <a:srgbClr val="E2B954"/>
    <a:srgbClr val="F7E665"/>
    <a:srgbClr val="9EC3E3"/>
    <a:srgbClr val="C24900"/>
    <a:srgbClr val="4A48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82" autoAdjust="0"/>
    <p:restoredTop sz="92597" autoAdjust="0"/>
  </p:normalViewPr>
  <p:slideViewPr>
    <p:cSldViewPr showGuides="1">
      <p:cViewPr>
        <p:scale>
          <a:sx n="100" d="100"/>
          <a:sy n="100" d="100"/>
        </p:scale>
        <p:origin x="-1860" y="-264"/>
      </p:cViewPr>
      <p:guideLst>
        <p:guide orient="horz" pos="2160"/>
        <p:guide orient="horz" pos="11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5CE656-9B60-40DB-8097-2F1A735B2247}" type="doc">
      <dgm:prSet loTypeId="urn:microsoft.com/office/officeart/2005/8/layout/chevron1" loCatId="process" qsTypeId="urn:microsoft.com/office/officeart/2005/8/quickstyle/simple5" qsCatId="simple" csTypeId="urn:microsoft.com/office/officeart/2005/8/colors/accent5_5" csCatId="accent5" phldr="1"/>
      <dgm:spPr/>
      <dgm:t>
        <a:bodyPr/>
        <a:lstStyle/>
        <a:p>
          <a:pPr latinLnBrk="1"/>
          <a:endParaRPr lang="ko-KR" altLang="en-US"/>
        </a:p>
      </dgm:t>
    </dgm:pt>
    <dgm:pt modelId="{8FBD507A-4132-4672-BD90-D317D2C108DB}">
      <dgm:prSet phldrT="[텍스트]"/>
      <dgm:spPr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pPr latinLnBrk="1"/>
          <a:r>
            <a:rPr lang="ko-KR" altLang="en-US" b="1" dirty="0" smtClean="0"/>
            <a:t>요통</a:t>
          </a:r>
          <a:r>
            <a:rPr lang="en-US" altLang="ko-KR" b="1" dirty="0" err="1" smtClean="0"/>
            <a:t>Syndesmophytes</a:t>
          </a:r>
          <a:endParaRPr lang="ko-KR" altLang="en-US" b="1" dirty="0"/>
        </a:p>
      </dgm:t>
    </dgm:pt>
    <dgm:pt modelId="{DF11E5F5-F5E8-4720-A499-1D766FB96C9F}" type="parTrans" cxnId="{D28A2139-CBB2-4919-BD53-0F060F277E3D}">
      <dgm:prSet/>
      <dgm:spPr/>
      <dgm:t>
        <a:bodyPr/>
        <a:lstStyle/>
        <a:p>
          <a:pPr latinLnBrk="1"/>
          <a:endParaRPr lang="ko-KR" altLang="en-US"/>
        </a:p>
      </dgm:t>
    </dgm:pt>
    <dgm:pt modelId="{3FAD42EA-2817-4450-82F8-B9B681EC9AE4}" type="sibTrans" cxnId="{D28A2139-CBB2-4919-BD53-0F060F277E3D}">
      <dgm:prSet/>
      <dgm:spPr/>
      <dgm:t>
        <a:bodyPr/>
        <a:lstStyle/>
        <a:p>
          <a:pPr latinLnBrk="1"/>
          <a:endParaRPr lang="ko-KR" altLang="en-US"/>
        </a:p>
      </dgm:t>
    </dgm:pt>
    <dgm:pt modelId="{41E9D4C1-B88B-41C4-85E6-291E648F9069}">
      <dgm:prSet phldrT="[텍스트]" custT="1"/>
      <dgm:spPr/>
      <dgm:t>
        <a:bodyPr/>
        <a:lstStyle/>
        <a:p>
          <a:pPr latinLnBrk="1">
            <a:lnSpc>
              <a:spcPct val="100000"/>
            </a:lnSpc>
          </a:pPr>
          <a:r>
            <a:rPr lang="ko-KR" altLang="en-US" sz="1400" b="1" dirty="0" smtClean="0"/>
            <a:t>요통 </a:t>
          </a:r>
          <a:endParaRPr lang="en-US" altLang="ko-KR" sz="1400" b="1" dirty="0" smtClean="0"/>
        </a:p>
        <a:p>
          <a:pPr latinLnBrk="1">
            <a:lnSpc>
              <a:spcPct val="100000"/>
            </a:lnSpc>
          </a:pPr>
          <a:r>
            <a:rPr lang="ko-KR" altLang="en-US" sz="1200" b="1" spc="-150" dirty="0" smtClean="0"/>
            <a:t>방사선학적 천장골염</a:t>
          </a:r>
          <a:endParaRPr lang="ko-KR" altLang="en-US" sz="1200" b="1" spc="-150" dirty="0"/>
        </a:p>
      </dgm:t>
    </dgm:pt>
    <dgm:pt modelId="{6038302A-0106-4797-8915-A0820C3882DB}" type="parTrans" cxnId="{5A7FF214-C7DA-4B51-BBF3-F2AC9E355CB8}">
      <dgm:prSet/>
      <dgm:spPr/>
      <dgm:t>
        <a:bodyPr/>
        <a:lstStyle/>
        <a:p>
          <a:pPr latinLnBrk="1"/>
          <a:endParaRPr lang="ko-KR" altLang="en-US"/>
        </a:p>
      </dgm:t>
    </dgm:pt>
    <dgm:pt modelId="{387C65CA-25DB-4DEC-8272-453F1FC8F97C}" type="sibTrans" cxnId="{5A7FF214-C7DA-4B51-BBF3-F2AC9E355CB8}">
      <dgm:prSet/>
      <dgm:spPr/>
      <dgm:t>
        <a:bodyPr/>
        <a:lstStyle/>
        <a:p>
          <a:pPr latinLnBrk="1"/>
          <a:endParaRPr lang="ko-KR" altLang="en-US"/>
        </a:p>
      </dgm:t>
    </dgm:pt>
    <dgm:pt modelId="{41182CEC-33C3-4F95-84D6-6F61CA496C5F}">
      <dgm:prSet phldrT="[텍스트]" custT="1"/>
      <dgm:spPr/>
      <dgm:t>
        <a:bodyPr/>
        <a:lstStyle/>
        <a:p>
          <a:pPr latinLnBrk="1"/>
          <a:r>
            <a:rPr lang="ko-KR" altLang="en-US" sz="1400" b="1" dirty="0" smtClean="0"/>
            <a:t>요통</a:t>
          </a:r>
          <a:endParaRPr lang="en-US" altLang="ko-KR" sz="1400" b="1" dirty="0" smtClean="0"/>
        </a:p>
        <a:p>
          <a:pPr latinLnBrk="1"/>
          <a:r>
            <a:rPr lang="en-US" altLang="ko-KR" sz="1400" b="1" dirty="0" smtClean="0"/>
            <a:t>MRI </a:t>
          </a:r>
          <a:r>
            <a:rPr lang="ko-KR" altLang="en-US" sz="1400" b="1" dirty="0" smtClean="0"/>
            <a:t>상에 천장골염</a:t>
          </a:r>
          <a:endParaRPr lang="ko-KR" altLang="en-US" sz="1400" b="1" dirty="0"/>
        </a:p>
      </dgm:t>
    </dgm:pt>
    <dgm:pt modelId="{DBA0A9C5-088B-4563-A288-790209206210}" type="parTrans" cxnId="{AAD7D614-A8D9-47FB-A634-B467C576FB64}">
      <dgm:prSet/>
      <dgm:spPr/>
      <dgm:t>
        <a:bodyPr/>
        <a:lstStyle/>
        <a:p>
          <a:pPr latinLnBrk="1"/>
          <a:endParaRPr lang="ko-KR" altLang="en-US"/>
        </a:p>
      </dgm:t>
    </dgm:pt>
    <dgm:pt modelId="{A1F8D4A2-0380-4AB4-8288-521214D0F2BF}" type="sibTrans" cxnId="{AAD7D614-A8D9-47FB-A634-B467C576FB64}">
      <dgm:prSet/>
      <dgm:spPr/>
      <dgm:t>
        <a:bodyPr/>
        <a:lstStyle/>
        <a:p>
          <a:pPr latinLnBrk="1"/>
          <a:endParaRPr lang="ko-KR" altLang="en-US"/>
        </a:p>
      </dgm:t>
    </dgm:pt>
    <dgm:pt modelId="{26A8B571-A867-4F9E-93A0-88AA759368A0}" type="pres">
      <dgm:prSet presAssocID="{355CE656-9B60-40DB-8097-2F1A735B224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76362F4-C5CD-46E3-A378-555E4786E144}" type="pres">
      <dgm:prSet presAssocID="{8FBD507A-4132-4672-BD90-D317D2C108DB}" presName="parTxOnly" presStyleLbl="node1" presStyleIdx="0" presStyleCnt="3" custLinFactX="163319" custLinFactNeighborX="200000" custLinFactNeighborY="87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0C69BDF-6AFB-4A4C-8C07-E4864A4EE478}" type="pres">
      <dgm:prSet presAssocID="{3FAD42EA-2817-4450-82F8-B9B681EC9AE4}" presName="parTxOnlySpace" presStyleCnt="0"/>
      <dgm:spPr/>
    </dgm:pt>
    <dgm:pt modelId="{DEB5986B-B2D5-4F49-9862-4DD8D87977A9}" type="pres">
      <dgm:prSet presAssocID="{41E9D4C1-B88B-41C4-85E6-291E648F9069}" presName="parTxOnly" presStyleLbl="node1" presStyleIdx="1" presStyleCnt="3" custLinFactNeighborX="4769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47A4AFD-5286-4F55-B6E4-1D9BC0CBC5EF}" type="pres">
      <dgm:prSet presAssocID="{387C65CA-25DB-4DEC-8272-453F1FC8F97C}" presName="parTxOnlySpace" presStyleCnt="0"/>
      <dgm:spPr/>
    </dgm:pt>
    <dgm:pt modelId="{B8E49C9F-145F-4FFD-B633-D20A8BB70419}" type="pres">
      <dgm:prSet presAssocID="{41182CEC-33C3-4F95-84D6-6F61CA496C5F}" presName="parTxOnly" presStyleLbl="node1" presStyleIdx="2" presStyleCnt="3" custScaleX="107290" custLinFactX="-158418" custLinFactNeighborX="-200000" custLinFactNeighborY="87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9400281D-1240-452E-8F44-B6D40E02C3CC}" type="presOf" srcId="{355CE656-9B60-40DB-8097-2F1A735B2247}" destId="{26A8B571-A867-4F9E-93A0-88AA759368A0}" srcOrd="0" destOrd="0" presId="urn:microsoft.com/office/officeart/2005/8/layout/chevron1"/>
    <dgm:cxn modelId="{73075943-484E-48FF-9575-9B04EB3EE9EF}" type="presOf" srcId="{41E9D4C1-B88B-41C4-85E6-291E648F9069}" destId="{DEB5986B-B2D5-4F49-9862-4DD8D87977A9}" srcOrd="0" destOrd="0" presId="urn:microsoft.com/office/officeart/2005/8/layout/chevron1"/>
    <dgm:cxn modelId="{D28A2139-CBB2-4919-BD53-0F060F277E3D}" srcId="{355CE656-9B60-40DB-8097-2F1A735B2247}" destId="{8FBD507A-4132-4672-BD90-D317D2C108DB}" srcOrd="0" destOrd="0" parTransId="{DF11E5F5-F5E8-4720-A499-1D766FB96C9F}" sibTransId="{3FAD42EA-2817-4450-82F8-B9B681EC9AE4}"/>
    <dgm:cxn modelId="{0B7D484A-38CE-44B7-8B92-02820260B71D}" type="presOf" srcId="{41182CEC-33C3-4F95-84D6-6F61CA496C5F}" destId="{B8E49C9F-145F-4FFD-B633-D20A8BB70419}" srcOrd="0" destOrd="0" presId="urn:microsoft.com/office/officeart/2005/8/layout/chevron1"/>
    <dgm:cxn modelId="{AAD7D614-A8D9-47FB-A634-B467C576FB64}" srcId="{355CE656-9B60-40DB-8097-2F1A735B2247}" destId="{41182CEC-33C3-4F95-84D6-6F61CA496C5F}" srcOrd="2" destOrd="0" parTransId="{DBA0A9C5-088B-4563-A288-790209206210}" sibTransId="{A1F8D4A2-0380-4AB4-8288-521214D0F2BF}"/>
    <dgm:cxn modelId="{5A7FF214-C7DA-4B51-BBF3-F2AC9E355CB8}" srcId="{355CE656-9B60-40DB-8097-2F1A735B2247}" destId="{41E9D4C1-B88B-41C4-85E6-291E648F9069}" srcOrd="1" destOrd="0" parTransId="{6038302A-0106-4797-8915-A0820C3882DB}" sibTransId="{387C65CA-25DB-4DEC-8272-453F1FC8F97C}"/>
    <dgm:cxn modelId="{5C8C2F9E-A7F6-4F95-9E78-DA332A685EF6}" type="presOf" srcId="{8FBD507A-4132-4672-BD90-D317D2C108DB}" destId="{376362F4-C5CD-46E3-A378-555E4786E144}" srcOrd="0" destOrd="0" presId="urn:microsoft.com/office/officeart/2005/8/layout/chevron1"/>
    <dgm:cxn modelId="{B5039F90-170B-49CD-9F1E-54F90851E648}" type="presParOf" srcId="{26A8B571-A867-4F9E-93A0-88AA759368A0}" destId="{376362F4-C5CD-46E3-A378-555E4786E144}" srcOrd="0" destOrd="0" presId="urn:microsoft.com/office/officeart/2005/8/layout/chevron1"/>
    <dgm:cxn modelId="{1BA6E335-0046-4088-A645-451F6E479A44}" type="presParOf" srcId="{26A8B571-A867-4F9E-93A0-88AA759368A0}" destId="{40C69BDF-6AFB-4A4C-8C07-E4864A4EE478}" srcOrd="1" destOrd="0" presId="urn:microsoft.com/office/officeart/2005/8/layout/chevron1"/>
    <dgm:cxn modelId="{ABE546D5-0C60-4E7D-B5C2-C29EC0669117}" type="presParOf" srcId="{26A8B571-A867-4F9E-93A0-88AA759368A0}" destId="{DEB5986B-B2D5-4F49-9862-4DD8D87977A9}" srcOrd="2" destOrd="0" presId="urn:microsoft.com/office/officeart/2005/8/layout/chevron1"/>
    <dgm:cxn modelId="{07C38D36-F8CB-4A9F-9267-CE7907D7853A}" type="presParOf" srcId="{26A8B571-A867-4F9E-93A0-88AA759368A0}" destId="{C47A4AFD-5286-4F55-B6E4-1D9BC0CBC5EF}" srcOrd="3" destOrd="0" presId="urn:microsoft.com/office/officeart/2005/8/layout/chevron1"/>
    <dgm:cxn modelId="{53792A16-DF4D-4530-8BD2-B9A870045293}" type="presParOf" srcId="{26A8B571-A867-4F9E-93A0-88AA759368A0}" destId="{B8E49C9F-145F-4FFD-B633-D20A8BB70419}" srcOrd="4" destOrd="0" presId="urn:microsoft.com/office/officeart/2005/8/layout/chevron1"/>
  </dgm:cxnLst>
  <dgm:bg/>
  <dgm:whole/>
  <dgm:extLst>
    <a:ext uri="{C62137D5-CB1D-491B-B009-E17868A290BF}">
      <dgm14:recolorImg xmlns="" xmlns:dgm14="http://schemas.microsoft.com/office/drawing/2010/diagram" val="1"/>
    </a:ex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76362F4-C5CD-46E3-A378-555E4786E144}">
      <dsp:nvSpPr>
        <dsp:cNvPr id="0" name=""/>
        <dsp:cNvSpPr/>
      </dsp:nvSpPr>
      <dsp:spPr>
        <a:xfrm>
          <a:off x="4685472" y="1730439"/>
          <a:ext cx="2553471" cy="1021388"/>
        </a:xfrm>
        <a:prstGeom prst="chevron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/>
            <a:t>요통</a:t>
          </a:r>
          <a:r>
            <a:rPr lang="en-US" altLang="ko-KR" sz="1400" b="1" kern="1200" dirty="0" err="1" smtClean="0"/>
            <a:t>Syndesmophytes</a:t>
          </a:r>
          <a:endParaRPr lang="ko-KR" altLang="en-US" sz="1400" b="1" kern="1200" dirty="0"/>
        </a:p>
      </dsp:txBody>
      <dsp:txXfrm>
        <a:off x="4685472" y="1730439"/>
        <a:ext cx="2553471" cy="1021388"/>
      </dsp:txXfrm>
    </dsp:sp>
    <dsp:sp modelId="{DEB5986B-B2D5-4F49-9862-4DD8D87977A9}">
      <dsp:nvSpPr>
        <dsp:cNvPr id="0" name=""/>
        <dsp:cNvSpPr/>
      </dsp:nvSpPr>
      <dsp:spPr>
        <a:xfrm>
          <a:off x="2424386" y="1721553"/>
          <a:ext cx="2553471" cy="1021388"/>
        </a:xfrm>
        <a:prstGeom prst="chevron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5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/>
            <a:t>요통 </a:t>
          </a:r>
          <a:endParaRPr lang="en-US" altLang="ko-KR" sz="1400" b="1" kern="1200" dirty="0" smtClean="0"/>
        </a:p>
        <a:p>
          <a:pPr lvl="0" algn="ctr" defTabSz="6223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b="1" kern="1200" spc="-150" dirty="0" smtClean="0"/>
            <a:t>방사선학적 천장골염</a:t>
          </a:r>
          <a:endParaRPr lang="ko-KR" altLang="en-US" sz="1200" b="1" kern="1200" spc="-150" dirty="0"/>
        </a:p>
      </dsp:txBody>
      <dsp:txXfrm>
        <a:off x="2424386" y="1721553"/>
        <a:ext cx="2553471" cy="1021388"/>
      </dsp:txXfrm>
    </dsp:sp>
    <dsp:sp modelId="{B8E49C9F-145F-4FFD-B633-D20A8BB70419}">
      <dsp:nvSpPr>
        <dsp:cNvPr id="0" name=""/>
        <dsp:cNvSpPr/>
      </dsp:nvSpPr>
      <dsp:spPr>
        <a:xfrm>
          <a:off x="44870" y="1730439"/>
          <a:ext cx="2739619" cy="1021388"/>
        </a:xfrm>
        <a:prstGeom prst="chevron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5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 smtClean="0"/>
            <a:t>요통</a:t>
          </a:r>
          <a:endParaRPr lang="en-US" altLang="ko-KR" sz="1400" b="1" kern="1200" dirty="0" smtClean="0"/>
        </a:p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400" b="1" kern="1200" dirty="0" smtClean="0"/>
            <a:t>MRI </a:t>
          </a:r>
          <a:r>
            <a:rPr lang="ko-KR" altLang="en-US" sz="1400" b="1" kern="1200" dirty="0" smtClean="0"/>
            <a:t>상에 천장골염</a:t>
          </a:r>
          <a:endParaRPr lang="ko-KR" altLang="en-US" sz="1400" b="1" kern="1200" dirty="0"/>
        </a:p>
      </dsp:txBody>
      <dsp:txXfrm>
        <a:off x="44870" y="1730439"/>
        <a:ext cx="2739619" cy="10213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image" Target="../media/image4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3E471D-57C1-4A61-B44D-3BAA5C2C8690}" type="datetimeFigureOut">
              <a:rPr lang="ko-KR" altLang="en-US" smtClean="0"/>
              <a:pPr/>
              <a:t>2012-01-15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413498-48C2-4F39-97DD-E27F5A611A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8938398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13498-48C2-4F39-97DD-E27F5A611A2B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631967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15</a:t>
            </a:r>
            <a:r>
              <a:rPr lang="ko-KR" altLang="en-US" dirty="0" smtClean="0"/>
              <a:t>페이지와 동일한 내용</a:t>
            </a:r>
            <a:r>
              <a:rPr lang="en-US" altLang="ko-KR" dirty="0" smtClean="0"/>
              <a:t>.</a:t>
            </a:r>
          </a:p>
          <a:p>
            <a:r>
              <a:rPr lang="ko-KR" altLang="en-US" dirty="0" err="1" smtClean="0"/>
              <a:t>포도막염의</a:t>
            </a:r>
            <a:r>
              <a:rPr lang="ko-KR" altLang="en-US" dirty="0" smtClean="0"/>
              <a:t> 빈도수에 따라 세부</a:t>
            </a:r>
            <a:r>
              <a:rPr lang="ko-KR" altLang="en-US" baseline="0" dirty="0" smtClean="0"/>
              <a:t>항목 기재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13498-48C2-4F39-97DD-E27F5A611A2B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8929026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13498-48C2-4F39-97DD-E27F5A611A2B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426272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\\Mj\민규 민재 공유\진행프로젝트\봉정이형\psd\빽-1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" y="283"/>
            <a:ext cx="9143245" cy="6857434"/>
          </a:xfrm>
          <a:prstGeom prst="rect">
            <a:avLst/>
          </a:prstGeom>
          <a:noFill/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95EED8-DCBF-467F-B0EB-224F06B9872D}" type="datetimeFigureOut">
              <a:rPr lang="ko-KR" altLang="en-US" smtClean="0"/>
              <a:pPr/>
              <a:t>2012-01-15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73E3E2B-FB97-417A-9EF5-E7403ABCDA9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203459"/>
            <a:ext cx="1819612" cy="3678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38172" y="283"/>
            <a:ext cx="4903926" cy="68649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3" descr="1"/>
          <p:cNvPicPr>
            <a:picLocks noChangeAspect="1" noChangeArrowheads="1"/>
          </p:cNvPicPr>
          <p:nvPr userDrawn="1"/>
        </p:nvPicPr>
        <p:blipFill>
          <a:blip r:embed="rId5" cstate="print"/>
          <a:srcRect l="66733" t="32070" r="5344" b="32680"/>
          <a:stretch>
            <a:fillRect/>
          </a:stretch>
        </p:blipFill>
        <p:spPr bwMode="auto">
          <a:xfrm>
            <a:off x="6102036" y="2199992"/>
            <a:ext cx="2553077" cy="24172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467544" y="2449938"/>
            <a:ext cx="5309146" cy="830997"/>
          </a:xfrm>
          <a:noFill/>
        </p:spPr>
        <p:txBody>
          <a:bodyPr wrap="none" rtlCol="0">
            <a:spAutoFit/>
          </a:bodyPr>
          <a:lstStyle>
            <a:lvl1pPr marL="0" algn="l" defTabSz="914400" rtl="0" eaLnBrk="1" latinLnBrk="1" hangingPunct="1">
              <a:defRPr lang="ko-KR" altLang="en-US" sz="5400" kern="1200" dirty="0" smtClean="0">
                <a:solidFill>
                  <a:srgbClr val="004B8B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</a:lstStyle>
          <a:p>
            <a:r>
              <a:rPr lang="ko-KR" altLang="en-US" dirty="0" smtClean="0"/>
              <a:t>마스터 제목 입력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71297" y="3886200"/>
            <a:ext cx="418415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 algn="ctr" defTabSz="914400" rtl="0" eaLnBrk="1" latinLnBrk="1" hangingPunct="1">
              <a:buNone/>
              <a:defRPr lang="ko-KR" altLang="en-US" sz="2600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35000" y="13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xit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000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95EED8-DCBF-467F-B0EB-224F06B9872D}" type="datetimeFigureOut">
              <a:rPr lang="ko-KR" altLang="en-US" smtClean="0"/>
              <a:pPr/>
              <a:t>2012-01-15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73E3E2B-FB97-417A-9EF5-E7403ABCDA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개체 틀 7"/>
          <p:cNvSpPr>
            <a:spLocks noGrp="1"/>
          </p:cNvSpPr>
          <p:nvPr>
            <p:ph type="title"/>
          </p:nvPr>
        </p:nvSpPr>
        <p:spPr>
          <a:xfrm>
            <a:off x="179512" y="116632"/>
            <a:ext cx="8964488" cy="47705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>
              <a:defRPr sz="3000" spc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95EED8-DCBF-467F-B0EB-224F06B9872D}" type="datetimeFigureOut">
              <a:rPr lang="ko-KR" altLang="en-US" smtClean="0"/>
              <a:pPr/>
              <a:t>2012-01-15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73E3E2B-FB97-417A-9EF5-E7403ABCDA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엔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\\Mj\민규 민재 공유\진행프로젝트\봉정이형\psd\2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" y="283"/>
            <a:ext cx="9143245" cy="6857434"/>
          </a:xfrm>
          <a:prstGeom prst="rect">
            <a:avLst/>
          </a:prstGeom>
          <a:noFill/>
        </p:spPr>
      </p:pic>
      <p:pic>
        <p:nvPicPr>
          <p:cNvPr id="11" name="Picture 3" descr="\\Mj\민규 민재 공유\진행프로젝트\봉정이형\psd\22.png"/>
          <p:cNvPicPr>
            <a:picLocks noChangeAspect="1" noChangeArrowheads="1"/>
          </p:cNvPicPr>
          <p:nvPr userDrawn="1"/>
        </p:nvPicPr>
        <p:blipFill>
          <a:blip r:embed="rId3" cstate="print"/>
          <a:srcRect t="12907" r="30951"/>
          <a:stretch>
            <a:fillRect/>
          </a:stretch>
        </p:blipFill>
        <p:spPr bwMode="auto">
          <a:xfrm>
            <a:off x="377" y="885371"/>
            <a:ext cx="6313337" cy="597234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 userDrawn="1"/>
        </p:nvSpPr>
        <p:spPr>
          <a:xfrm>
            <a:off x="5119598" y="2133418"/>
            <a:ext cx="3647152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solidFill>
                  <a:srgbClr val="00B0F0"/>
                </a:solidFill>
                <a:latin typeface="HY견고딕" pitchFamily="18" charset="-127"/>
                <a:ea typeface="HY견고딕" pitchFamily="18" charset="-127"/>
              </a:rPr>
              <a:t>경청해 주셔서</a:t>
            </a:r>
            <a:endParaRPr lang="en-US" altLang="ko-KR" sz="2800" dirty="0" smtClean="0">
              <a:solidFill>
                <a:srgbClr val="00B0F0"/>
              </a:solidFill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5400" dirty="0" smtClean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감사합니다</a:t>
            </a:r>
            <a:endParaRPr lang="ko-KR" altLang="en-US" sz="5400" dirty="0">
              <a:solidFill>
                <a:srgbClr val="7030A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93224" y="5954985"/>
            <a:ext cx="2357900" cy="47668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8524 -2.19653E-6 L 1.11022E-16 -2.19653E-6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안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\\Mj\민규 민재 공유\진행프로젝트\봉정이형\psd\빽-1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" y="283"/>
            <a:ext cx="9143245" cy="6857434"/>
          </a:xfrm>
          <a:prstGeom prst="rect">
            <a:avLst/>
          </a:prstGeom>
          <a:noFill/>
        </p:spPr>
      </p:pic>
      <p:pic>
        <p:nvPicPr>
          <p:cNvPr id="8" name="Picture 4" descr="\\Mj\민규 민재 공유\진행프로젝트\봉정이형\psd\빽.png"/>
          <p:cNvPicPr>
            <a:picLocks noChangeAspect="1" noChangeArrowheads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371" y="283"/>
            <a:ext cx="9143245" cy="68574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3" descr="1"/>
          <p:cNvPicPr>
            <a:picLocks noChangeAspect="1" noChangeArrowheads="1"/>
          </p:cNvPicPr>
          <p:nvPr userDrawn="1"/>
        </p:nvPicPr>
        <p:blipFill>
          <a:blip r:embed="rId4" cstate="print"/>
          <a:srcRect l="80319" t="51421" b="9634"/>
          <a:stretch>
            <a:fillRect/>
          </a:stretch>
        </p:blipFill>
        <p:spPr bwMode="auto">
          <a:xfrm>
            <a:off x="7344229" y="3526971"/>
            <a:ext cx="1799481" cy="267062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467544" y="2449938"/>
            <a:ext cx="5309146" cy="830997"/>
          </a:xfrm>
          <a:noFill/>
        </p:spPr>
        <p:txBody>
          <a:bodyPr wrap="none" rtlCol="0">
            <a:spAutoFit/>
          </a:bodyPr>
          <a:lstStyle>
            <a:lvl1pPr marL="0" algn="l" defTabSz="914400" rtl="0" eaLnBrk="1" latinLnBrk="1" hangingPunct="1">
              <a:defRPr lang="ko-KR" altLang="en-US" sz="5400" kern="1200" dirty="0" smtClean="0">
                <a:solidFill>
                  <a:srgbClr val="004B8B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</a:lstStyle>
          <a:p>
            <a:r>
              <a:rPr lang="ko-KR" altLang="en-US" dirty="0" smtClean="0"/>
              <a:t>마스터 제목 입력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71297" y="3886200"/>
            <a:ext cx="418415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 algn="ctr" defTabSz="914400" rtl="0" eaLnBrk="1" latinLnBrk="1" hangingPunct="1">
              <a:buNone/>
              <a:defRPr lang="ko-KR" altLang="en-US" sz="2600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95EED8-DCBF-467F-B0EB-224F06B9872D}" type="datetimeFigureOut">
              <a:rPr lang="ko-KR" altLang="en-US" smtClean="0"/>
              <a:pPr/>
              <a:t>2012-01-15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73E3E2B-FB97-417A-9EF5-E7403ABCDA9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203459"/>
            <a:ext cx="1819612" cy="3678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135000" y="13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xit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안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\\Mj\민규 민재 공유\진행프로젝트\봉정이형\psd\빽-1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" y="283"/>
            <a:ext cx="9143245" cy="6857434"/>
          </a:xfrm>
          <a:prstGeom prst="rect">
            <a:avLst/>
          </a:prstGeom>
          <a:noFill/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95EED8-DCBF-467F-B0EB-224F06B9872D}" type="datetimeFigureOut">
              <a:rPr lang="ko-KR" altLang="en-US" smtClean="0"/>
              <a:pPr/>
              <a:t>2012-01-15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73E3E2B-FB97-417A-9EF5-E7403ABCDA9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203459"/>
            <a:ext cx="1819612" cy="3678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\\Mj\민규 민재 공유\진행프로젝트\봉정이형\psd\빽.png"/>
          <p:cNvPicPr>
            <a:picLocks noChangeAspect="1" noChangeArrowheads="1"/>
          </p:cNvPicPr>
          <p:nvPr userDrawn="1"/>
        </p:nvPicPr>
        <p:blipFill>
          <a:blip r:embed="rId4" cstate="print"/>
          <a:srcRect l="57461" b="32062"/>
          <a:stretch>
            <a:fillRect/>
          </a:stretch>
        </p:blipFill>
        <p:spPr bwMode="auto">
          <a:xfrm>
            <a:off x="5254200" y="283"/>
            <a:ext cx="3889451" cy="4658803"/>
          </a:xfrm>
          <a:prstGeom prst="rect">
            <a:avLst/>
          </a:prstGeom>
          <a:noFill/>
        </p:spPr>
      </p:pic>
      <p:pic>
        <p:nvPicPr>
          <p:cNvPr id="12" name="Picture 23" descr="1"/>
          <p:cNvPicPr>
            <a:picLocks noChangeAspect="1" noChangeArrowheads="1"/>
          </p:cNvPicPr>
          <p:nvPr userDrawn="1"/>
        </p:nvPicPr>
        <p:blipFill>
          <a:blip r:embed="rId5" cstate="print"/>
          <a:srcRect l="86510" t="28139" b="43711"/>
          <a:stretch>
            <a:fillRect/>
          </a:stretch>
        </p:blipFill>
        <p:spPr bwMode="auto">
          <a:xfrm>
            <a:off x="7910315" y="1930400"/>
            <a:ext cx="1233461" cy="193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5" descr="\\Mj\민규 민재 공유\진행프로젝트\봉정이형\psd\사람.png"/>
          <p:cNvPicPr>
            <a:picLocks noChangeAspect="1" noChangeArrowheads="1"/>
          </p:cNvPicPr>
          <p:nvPr userDrawn="1"/>
        </p:nvPicPr>
        <p:blipFill>
          <a:blip r:embed="rId6" cstate="print"/>
          <a:srcRect l="58572" t="27723"/>
          <a:stretch>
            <a:fillRect/>
          </a:stretch>
        </p:blipFill>
        <p:spPr bwMode="auto">
          <a:xfrm>
            <a:off x="5355800" y="1901371"/>
            <a:ext cx="3787822" cy="49563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467544" y="2449938"/>
            <a:ext cx="5309146" cy="830997"/>
          </a:xfrm>
          <a:noFill/>
        </p:spPr>
        <p:txBody>
          <a:bodyPr wrap="none" rtlCol="0">
            <a:spAutoFit/>
          </a:bodyPr>
          <a:lstStyle>
            <a:lvl1pPr marL="0" algn="l" defTabSz="914400" rtl="0" eaLnBrk="1" latinLnBrk="1" hangingPunct="1">
              <a:defRPr lang="ko-KR" altLang="en-US" sz="5400" kern="1200" dirty="0" smtClean="0">
                <a:solidFill>
                  <a:srgbClr val="004B8B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</a:lstStyle>
          <a:p>
            <a:r>
              <a:rPr lang="ko-KR" altLang="en-US" dirty="0" smtClean="0"/>
              <a:t>마스터 제목 입력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71297" y="3886200"/>
            <a:ext cx="418415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 algn="ctr" defTabSz="914400" rtl="0" eaLnBrk="1" latinLnBrk="1" hangingPunct="1">
              <a:buNone/>
              <a:defRPr lang="ko-KR" altLang="en-US" sz="2600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35000" y="13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xit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0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5365 4.73988E-6 L -1.94444E-6 4.73988E-6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제목 개체 틀 7"/>
          <p:cNvSpPr>
            <a:spLocks noGrp="1"/>
          </p:cNvSpPr>
          <p:nvPr>
            <p:ph type="title"/>
          </p:nvPr>
        </p:nvSpPr>
        <p:spPr>
          <a:xfrm>
            <a:off x="179512" y="130133"/>
            <a:ext cx="8964488" cy="47705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40705" y="230410"/>
            <a:ext cx="1551179" cy="3135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52" r:id="rId2"/>
    <p:sldLayoutId id="2147483649" r:id="rId3"/>
    <p:sldLayoutId id="2147483657" r:id="rId4"/>
    <p:sldLayoutId id="2147483651" r:id="rId5"/>
    <p:sldLayoutId id="2147483664" r:id="rId6"/>
    <p:sldLayoutId id="2147483663" r:id="rId7"/>
  </p:sldLayoutIdLst>
  <p:transition>
    <p:zoom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spcBef>
          <a:spcPct val="0"/>
        </a:spcBef>
        <a:buNone/>
        <a:defRPr sz="3000" kern="1200">
          <a:solidFill>
            <a:srgbClr val="004B8B"/>
          </a:solidFill>
          <a:latin typeface="HY견고딕" pitchFamily="18" charset="-127"/>
          <a:ea typeface="HY견고딕" pitchFamily="18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47.png"/><Relationship Id="rId4" Type="http://schemas.openxmlformats.org/officeDocument/2006/relationships/oleObject" Target="../embeddings/oleObject3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gif"/><Relationship Id="rId13" Type="http://schemas.openxmlformats.org/officeDocument/2006/relationships/image" Target="../media/image64.gif"/><Relationship Id="rId3" Type="http://schemas.openxmlformats.org/officeDocument/2006/relationships/image" Target="../media/image54.gif"/><Relationship Id="rId7" Type="http://schemas.openxmlformats.org/officeDocument/2006/relationships/image" Target="../media/image58.gif"/><Relationship Id="rId12" Type="http://schemas.openxmlformats.org/officeDocument/2006/relationships/image" Target="../media/image63.gif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7.gif"/><Relationship Id="rId11" Type="http://schemas.openxmlformats.org/officeDocument/2006/relationships/image" Target="../media/image62.gif"/><Relationship Id="rId5" Type="http://schemas.openxmlformats.org/officeDocument/2006/relationships/image" Target="../media/image56.gif"/><Relationship Id="rId10" Type="http://schemas.openxmlformats.org/officeDocument/2006/relationships/image" Target="../media/image61.gif"/><Relationship Id="rId4" Type="http://schemas.openxmlformats.org/officeDocument/2006/relationships/image" Target="../media/image55.gif"/><Relationship Id="rId9" Type="http://schemas.openxmlformats.org/officeDocument/2006/relationships/image" Target="../media/image60.gif"/><Relationship Id="rId14" Type="http://schemas.openxmlformats.org/officeDocument/2006/relationships/image" Target="../media/image65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 descr="\\Mj\민규 민재 공유\진행프로젝트\봉정이형\psd\제목.png"/>
          <p:cNvPicPr>
            <a:picLocks noChangeAspect="1" noChangeArrowheads="1"/>
          </p:cNvPicPr>
          <p:nvPr/>
        </p:nvPicPr>
        <p:blipFill>
          <a:blip r:embed="rId3" cstate="print"/>
          <a:srcRect t="42116" r="42380" b="45396"/>
          <a:stretch>
            <a:fillRect/>
          </a:stretch>
        </p:blipFill>
        <p:spPr bwMode="auto">
          <a:xfrm>
            <a:off x="377" y="2888343"/>
            <a:ext cx="5268309" cy="85634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692084" y="3789040"/>
            <a:ext cx="140615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김 태 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0500" y="3055008"/>
            <a:ext cx="350608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6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Ankylosing</a:t>
            </a:r>
            <a:r>
              <a:rPr lang="en-US" altLang="ko-KR" sz="2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Spondylitis</a:t>
            </a:r>
            <a:endParaRPr lang="ko-KR" altLang="en-US" sz="2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4842" y="2136414"/>
            <a:ext cx="4570482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700" dirty="0" smtClean="0">
                <a:solidFill>
                  <a:srgbClr val="004B8B"/>
                </a:solidFill>
                <a:latin typeface="HY견고딕" pitchFamily="18" charset="-127"/>
                <a:ea typeface="HY견고딕" pitchFamily="18" charset="-127"/>
              </a:rPr>
              <a:t>강직성척추염</a:t>
            </a:r>
            <a:endParaRPr lang="ko-KR" altLang="en-US" sz="5700" dirty="0">
              <a:solidFill>
                <a:srgbClr val="004B8B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76 -4.73988E-6 L -3.88889E-6 -4.73988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9444 -1.7341E-7 L -1.38889E-6 -1.7341E-7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pc="-120" dirty="0" smtClean="0"/>
              <a:t>정상 관절 구조</a:t>
            </a:r>
            <a:endParaRPr lang="ko-KR" altLang="en-US" spc="-120" dirty="0"/>
          </a:p>
        </p:txBody>
      </p:sp>
      <p:grpSp>
        <p:nvGrpSpPr>
          <p:cNvPr id="12" name="그룹 11"/>
          <p:cNvGrpSpPr/>
          <p:nvPr/>
        </p:nvGrpSpPr>
        <p:grpSpPr>
          <a:xfrm>
            <a:off x="3933371" y="1407886"/>
            <a:ext cx="4542972" cy="5399314"/>
            <a:chOff x="3933371" y="1407886"/>
            <a:chExt cx="4542972" cy="5399314"/>
          </a:xfrm>
        </p:grpSpPr>
        <p:pic>
          <p:nvPicPr>
            <p:cNvPr id="2" name="Picture 2" descr="\\Mj\민규 민재 공유\진행프로젝트\봉정이형\psd\이미지.png"/>
            <p:cNvPicPr>
              <a:picLocks noChangeAspect="1" noChangeArrowheads="1"/>
            </p:cNvPicPr>
            <p:nvPr/>
          </p:nvPicPr>
          <p:blipFill>
            <a:blip r:embed="rId2" cstate="print"/>
            <a:srcRect l="43015" t="20527" r="7298" b="737"/>
            <a:stretch>
              <a:fillRect/>
            </a:stretch>
          </p:blipFill>
          <p:spPr bwMode="auto">
            <a:xfrm>
              <a:off x="3933371" y="1407886"/>
              <a:ext cx="4542972" cy="5399314"/>
            </a:xfrm>
            <a:prstGeom prst="rect">
              <a:avLst/>
            </a:prstGeom>
            <a:noFill/>
          </p:spPr>
        </p:pic>
        <p:pic>
          <p:nvPicPr>
            <p:cNvPr id="2051" name="Picture 3" descr="\\Mj\민규 민재 공유\진행프로젝트\봉정이형\psd\이미지 박스.png"/>
            <p:cNvPicPr>
              <a:picLocks noChangeAspect="1" noChangeArrowheads="1"/>
            </p:cNvPicPr>
            <p:nvPr/>
          </p:nvPicPr>
          <p:blipFill>
            <a:blip r:embed="rId3" cstate="print"/>
            <a:srcRect l="69843" t="22432" r="8250" b="68890"/>
            <a:stretch>
              <a:fillRect/>
            </a:stretch>
          </p:blipFill>
          <p:spPr bwMode="auto">
            <a:xfrm>
              <a:off x="6386286" y="1538514"/>
              <a:ext cx="2002971" cy="595086"/>
            </a:xfrm>
            <a:prstGeom prst="rect">
              <a:avLst/>
            </a:prstGeom>
            <a:noFill/>
          </p:spPr>
        </p:pic>
      </p:grpSp>
      <p:pic>
        <p:nvPicPr>
          <p:cNvPr id="2052" name="Picture 4" descr="\\Mj\민규 민재 공유\진행프로젝트\봉정이형\psd\선.png"/>
          <p:cNvPicPr>
            <a:picLocks noChangeAspect="1" noChangeArrowheads="1"/>
          </p:cNvPicPr>
          <p:nvPr/>
        </p:nvPicPr>
        <p:blipFill>
          <a:blip r:embed="rId4" cstate="print"/>
          <a:srcRect l="18093" t="25818" r="35554" b="19574"/>
          <a:stretch>
            <a:fillRect/>
          </a:stretch>
        </p:blipFill>
        <p:spPr bwMode="auto">
          <a:xfrm>
            <a:off x="1654629" y="1770743"/>
            <a:ext cx="4238171" cy="3744686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6607313" y="1614286"/>
            <a:ext cx="1556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latin typeface="+mn-ea"/>
              </a:rPr>
              <a:t>관절 단면도</a:t>
            </a:r>
            <a:endParaRPr lang="ko-KR" altLang="en-US" sz="200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827314" y="1538514"/>
            <a:ext cx="1132115" cy="769257"/>
            <a:chOff x="827314" y="1538514"/>
            <a:chExt cx="1132115" cy="769257"/>
          </a:xfrm>
        </p:grpSpPr>
        <p:pic>
          <p:nvPicPr>
            <p:cNvPr id="2053" name="Picture 5" descr="\\Mj\민규 민재 공유\진행프로젝트\봉정이형\psd\글박스.png"/>
            <p:cNvPicPr>
              <a:picLocks noChangeAspect="1" noChangeArrowheads="1"/>
            </p:cNvPicPr>
            <p:nvPr/>
          </p:nvPicPr>
          <p:blipFill>
            <a:blip r:embed="rId5" cstate="print"/>
            <a:srcRect l="9044" t="22432" r="78574" b="66350"/>
            <a:stretch>
              <a:fillRect/>
            </a:stretch>
          </p:blipFill>
          <p:spPr bwMode="auto">
            <a:xfrm>
              <a:off x="827314" y="1538514"/>
              <a:ext cx="1132115" cy="769257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/>
          </p:nvSpPr>
          <p:spPr>
            <a:xfrm>
              <a:off x="1187624" y="1733622"/>
              <a:ext cx="4924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  <a:latin typeface="+mn-ea"/>
                </a:rPr>
                <a:t>뼈</a:t>
              </a:r>
              <a:endParaRPr lang="ko-KR" altLang="en-US" sz="24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928914" y="2540000"/>
            <a:ext cx="1030515" cy="580571"/>
            <a:chOff x="928914" y="2540000"/>
            <a:chExt cx="1030515" cy="580571"/>
          </a:xfrm>
        </p:grpSpPr>
        <p:pic>
          <p:nvPicPr>
            <p:cNvPr id="22" name="Picture 5" descr="\\Mj\민규 민재 공유\진행프로젝트\봉정이형\psd\글박스.png"/>
            <p:cNvPicPr>
              <a:picLocks noChangeAspect="1" noChangeArrowheads="1"/>
            </p:cNvPicPr>
            <p:nvPr/>
          </p:nvPicPr>
          <p:blipFill>
            <a:blip r:embed="rId5" cstate="print"/>
            <a:srcRect l="10155" t="37036" r="78574" b="54498"/>
            <a:stretch>
              <a:fillRect/>
            </a:stretch>
          </p:blipFill>
          <p:spPr bwMode="auto">
            <a:xfrm>
              <a:off x="928914" y="2540000"/>
              <a:ext cx="1030515" cy="580571"/>
            </a:xfrm>
            <a:prstGeom prst="rect">
              <a:avLst/>
            </a:prstGeom>
            <a:noFill/>
          </p:spPr>
        </p:pic>
        <p:sp>
          <p:nvSpPr>
            <p:cNvPr id="17" name="TextBox 16"/>
            <p:cNvSpPr txBox="1"/>
            <p:nvPr/>
          </p:nvSpPr>
          <p:spPr>
            <a:xfrm>
              <a:off x="1022941" y="2622398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  <a:latin typeface="+mn-ea"/>
                </a:rPr>
                <a:t>인대</a:t>
              </a:r>
              <a:endParaRPr lang="ko-KR" altLang="en-US" sz="24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827314" y="3106057"/>
            <a:ext cx="1117600" cy="522514"/>
            <a:chOff x="827314" y="3106057"/>
            <a:chExt cx="1117600" cy="522514"/>
          </a:xfrm>
        </p:grpSpPr>
        <p:pic>
          <p:nvPicPr>
            <p:cNvPr id="23" name="Picture 5" descr="\\Mj\민규 민재 공유\진행프로젝트\봉정이형\psd\글박스.png"/>
            <p:cNvPicPr>
              <a:picLocks noChangeAspect="1" noChangeArrowheads="1"/>
            </p:cNvPicPr>
            <p:nvPr/>
          </p:nvPicPr>
          <p:blipFill>
            <a:blip r:embed="rId5" cstate="print"/>
            <a:srcRect l="9044" t="45291" r="78732" b="47089"/>
            <a:stretch>
              <a:fillRect/>
            </a:stretch>
          </p:blipFill>
          <p:spPr bwMode="auto">
            <a:xfrm>
              <a:off x="827314" y="3106057"/>
              <a:ext cx="1117600" cy="522514"/>
            </a:xfrm>
            <a:prstGeom prst="rect">
              <a:avLst/>
            </a:prstGeom>
            <a:noFill/>
          </p:spPr>
        </p:pic>
        <p:sp>
          <p:nvSpPr>
            <p:cNvPr id="18" name="TextBox 17"/>
            <p:cNvSpPr txBox="1"/>
            <p:nvPr/>
          </p:nvSpPr>
          <p:spPr>
            <a:xfrm>
              <a:off x="1032880" y="3120572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  <a:latin typeface="+mn-ea"/>
                </a:rPr>
                <a:t>연골</a:t>
              </a: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827314" y="3614057"/>
            <a:ext cx="1262743" cy="566057"/>
            <a:chOff x="827314" y="3614057"/>
            <a:chExt cx="1262743" cy="566057"/>
          </a:xfrm>
        </p:grpSpPr>
        <p:pic>
          <p:nvPicPr>
            <p:cNvPr id="24" name="Picture 5" descr="\\Mj\민규 민재 공유\진행프로젝트\봉정이형\psd\글박스.png"/>
            <p:cNvPicPr>
              <a:picLocks noChangeAspect="1" noChangeArrowheads="1"/>
            </p:cNvPicPr>
            <p:nvPr/>
          </p:nvPicPr>
          <p:blipFill>
            <a:blip r:embed="rId5" cstate="print"/>
            <a:srcRect l="9044" t="52699" r="77145" b="39046"/>
            <a:stretch>
              <a:fillRect/>
            </a:stretch>
          </p:blipFill>
          <p:spPr bwMode="auto">
            <a:xfrm>
              <a:off x="827314" y="3614057"/>
              <a:ext cx="1262743" cy="566057"/>
            </a:xfrm>
            <a:prstGeom prst="rect">
              <a:avLst/>
            </a:prstGeom>
            <a:noFill/>
          </p:spPr>
        </p:pic>
        <p:sp>
          <p:nvSpPr>
            <p:cNvPr id="19" name="TextBox 18"/>
            <p:cNvSpPr txBox="1"/>
            <p:nvPr/>
          </p:nvSpPr>
          <p:spPr>
            <a:xfrm>
              <a:off x="1032880" y="3660869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  <a:latin typeface="+mn-ea"/>
                </a:rPr>
                <a:t>활액</a:t>
              </a: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899886" y="4151086"/>
            <a:ext cx="1059543" cy="566057"/>
            <a:chOff x="899886" y="4151086"/>
            <a:chExt cx="1059543" cy="566057"/>
          </a:xfrm>
        </p:grpSpPr>
        <p:pic>
          <p:nvPicPr>
            <p:cNvPr id="25" name="Picture 5" descr="\\Mj\민규 민재 공유\진행프로젝트\봉정이형\psd\글박스.png"/>
            <p:cNvPicPr>
              <a:picLocks noChangeAspect="1" noChangeArrowheads="1"/>
            </p:cNvPicPr>
            <p:nvPr/>
          </p:nvPicPr>
          <p:blipFill>
            <a:blip r:embed="rId5" cstate="print"/>
            <a:srcRect l="9838" t="60530" r="78574" b="31215"/>
            <a:stretch>
              <a:fillRect/>
            </a:stretch>
          </p:blipFill>
          <p:spPr bwMode="auto">
            <a:xfrm>
              <a:off x="899886" y="4151086"/>
              <a:ext cx="1059543" cy="566057"/>
            </a:xfrm>
            <a:prstGeom prst="rect">
              <a:avLst/>
            </a:prstGeom>
            <a:noFill/>
          </p:spPr>
        </p:pic>
        <p:sp>
          <p:nvSpPr>
            <p:cNvPr id="20" name="TextBox 19"/>
            <p:cNvSpPr txBox="1"/>
            <p:nvPr/>
          </p:nvSpPr>
          <p:spPr>
            <a:xfrm>
              <a:off x="1032880" y="4180251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 err="1" smtClean="0">
                  <a:solidFill>
                    <a:schemeClr val="bg1"/>
                  </a:solidFill>
                  <a:latin typeface="+mn-ea"/>
                </a:rPr>
                <a:t>활막</a:t>
              </a:r>
              <a:endParaRPr lang="ko-KR" altLang="en-US" sz="2400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827314" y="4978400"/>
            <a:ext cx="1262743" cy="696686"/>
            <a:chOff x="827314" y="4978400"/>
            <a:chExt cx="1262743" cy="696686"/>
          </a:xfrm>
        </p:grpSpPr>
        <p:pic>
          <p:nvPicPr>
            <p:cNvPr id="26" name="Picture 5" descr="\\Mj\민규 민재 공유\진행프로젝트\봉정이형\psd\글박스.png"/>
            <p:cNvPicPr>
              <a:picLocks noChangeAspect="1" noChangeArrowheads="1"/>
            </p:cNvPicPr>
            <p:nvPr/>
          </p:nvPicPr>
          <p:blipFill>
            <a:blip r:embed="rId5" cstate="print"/>
            <a:srcRect l="9044" t="72594" r="77145" b="17246"/>
            <a:stretch>
              <a:fillRect/>
            </a:stretch>
          </p:blipFill>
          <p:spPr bwMode="auto">
            <a:xfrm>
              <a:off x="827314" y="4978400"/>
              <a:ext cx="1262743" cy="696686"/>
            </a:xfrm>
            <a:prstGeom prst="rect">
              <a:avLst/>
            </a:prstGeom>
            <a:noFill/>
          </p:spPr>
        </p:pic>
        <p:sp>
          <p:nvSpPr>
            <p:cNvPr id="21" name="TextBox 20"/>
            <p:cNvSpPr txBox="1"/>
            <p:nvPr/>
          </p:nvSpPr>
          <p:spPr>
            <a:xfrm>
              <a:off x="1183526" y="5046532"/>
              <a:ext cx="4924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  <a:latin typeface="+mn-ea"/>
                </a:rPr>
                <a:t>뼈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4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류마티스질환의</a:t>
            </a:r>
            <a:r>
              <a:rPr lang="ko-KR" altLang="en-US" dirty="0" smtClean="0"/>
              <a:t> 병태생리학적 분류</a:t>
            </a:r>
            <a:endParaRPr lang="ko-KR" altLang="en-US" dirty="0"/>
          </a:p>
        </p:txBody>
      </p:sp>
      <p:grpSp>
        <p:nvGrpSpPr>
          <p:cNvPr id="60" name="그룹 59"/>
          <p:cNvGrpSpPr/>
          <p:nvPr/>
        </p:nvGrpSpPr>
        <p:grpSpPr>
          <a:xfrm>
            <a:off x="275771" y="682171"/>
            <a:ext cx="8694058" cy="6212115"/>
            <a:chOff x="275771" y="682171"/>
            <a:chExt cx="8694058" cy="6212115"/>
          </a:xfrm>
        </p:grpSpPr>
        <p:pic>
          <p:nvPicPr>
            <p:cNvPr id="3075" name="Picture 3" descr="\\Mj\민규 민재 공유\진행프로젝트\봉정이형\psd\표.png"/>
            <p:cNvPicPr>
              <a:picLocks noChangeAspect="1" noChangeArrowheads="1"/>
            </p:cNvPicPr>
            <p:nvPr/>
          </p:nvPicPr>
          <p:blipFill>
            <a:blip r:embed="rId2" cstate="print"/>
            <a:srcRect l="3012" t="9944" r="1901" b="-533"/>
            <a:stretch>
              <a:fillRect/>
            </a:stretch>
          </p:blipFill>
          <p:spPr bwMode="auto">
            <a:xfrm>
              <a:off x="275771" y="682171"/>
              <a:ext cx="8694058" cy="6212115"/>
            </a:xfrm>
            <a:prstGeom prst="rect">
              <a:avLst/>
            </a:prstGeom>
            <a:noFill/>
          </p:spPr>
        </p:pic>
        <p:sp>
          <p:nvSpPr>
            <p:cNvPr id="4" name="Text Box 3"/>
            <p:cNvSpPr txBox="1">
              <a:spLocks noChangeArrowheads="1"/>
            </p:cNvSpPr>
            <p:nvPr/>
          </p:nvSpPr>
          <p:spPr bwMode="auto">
            <a:xfrm>
              <a:off x="554066" y="1355844"/>
              <a:ext cx="489542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en-US" altLang="ko-KR" sz="1900" b="1" dirty="0" smtClean="0">
                  <a:solidFill>
                    <a:srgbClr val="004B8B"/>
                  </a:solidFill>
                  <a:latin typeface="+mn-ea"/>
                </a:rPr>
                <a:t>1. </a:t>
              </a:r>
              <a:endParaRPr lang="en-US" altLang="ko-KR" sz="1900" b="1" dirty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883767" y="836712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병명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780800" y="836712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치료방법</a:t>
              </a:r>
            </a:p>
          </p:txBody>
        </p:sp>
        <p:sp>
          <p:nvSpPr>
            <p:cNvPr id="10" name="Text Box 3"/>
            <p:cNvSpPr txBox="1">
              <a:spLocks noChangeArrowheads="1"/>
            </p:cNvSpPr>
            <p:nvPr/>
          </p:nvSpPr>
          <p:spPr bwMode="auto">
            <a:xfrm>
              <a:off x="554066" y="1880807"/>
              <a:ext cx="489542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en-US" altLang="ko-KR" sz="1900" b="1" dirty="0" smtClean="0">
                  <a:solidFill>
                    <a:srgbClr val="004B8B"/>
                  </a:solidFill>
                  <a:latin typeface="+mn-ea"/>
                </a:rPr>
                <a:t>2. 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15" name="Text Box 3"/>
            <p:cNvSpPr txBox="1">
              <a:spLocks noChangeArrowheads="1"/>
            </p:cNvSpPr>
            <p:nvPr/>
          </p:nvSpPr>
          <p:spPr bwMode="auto">
            <a:xfrm>
              <a:off x="1187624" y="1355844"/>
              <a:ext cx="1595558" cy="4743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err="1" smtClean="0">
                  <a:solidFill>
                    <a:srgbClr val="004B8B"/>
                  </a:solidFill>
                  <a:latin typeface="+mn-ea"/>
                </a:rPr>
                <a:t>골부착염</a:t>
              </a:r>
              <a:endParaRPr lang="en-US" altLang="ko-KR" sz="1900" b="1" dirty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16" name="Text Box 3"/>
            <p:cNvSpPr txBox="1">
              <a:spLocks noChangeArrowheads="1"/>
            </p:cNvSpPr>
            <p:nvPr/>
          </p:nvSpPr>
          <p:spPr bwMode="auto">
            <a:xfrm>
              <a:off x="3481292" y="1355844"/>
              <a:ext cx="2242836" cy="4743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solidFill>
                    <a:srgbClr val="004B8B"/>
                  </a:solidFill>
                  <a:latin typeface="+mn-ea"/>
                </a:rPr>
                <a:t>강직성척추염</a:t>
              </a:r>
              <a:endParaRPr lang="en-US" altLang="ko-KR" sz="1900" b="1" dirty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17" name="Text Box 3"/>
            <p:cNvSpPr txBox="1">
              <a:spLocks noChangeArrowheads="1"/>
            </p:cNvSpPr>
            <p:nvPr/>
          </p:nvSpPr>
          <p:spPr bwMode="auto">
            <a:xfrm>
              <a:off x="6137126" y="1355844"/>
              <a:ext cx="2548855" cy="4743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latin typeface="+mn-ea"/>
                </a:rPr>
                <a:t> 소염진통제</a:t>
              </a:r>
              <a:r>
                <a:rPr lang="en-US" altLang="ko-KR" sz="1900" b="1" dirty="0" smtClean="0">
                  <a:latin typeface="+mn-ea"/>
                </a:rPr>
                <a:t>, TNF</a:t>
              </a:r>
              <a:endParaRPr lang="en-US" altLang="ko-KR" sz="1900" b="1" dirty="0">
                <a:latin typeface="+mn-ea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1187624" y="1915015"/>
              <a:ext cx="1584176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err="1" smtClean="0">
                  <a:solidFill>
                    <a:srgbClr val="004B8B"/>
                  </a:solidFill>
                  <a:latin typeface="+mn-ea"/>
                </a:rPr>
                <a:t>활막염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19" name="Text Box 3"/>
            <p:cNvSpPr txBox="1">
              <a:spLocks noChangeArrowheads="1"/>
            </p:cNvSpPr>
            <p:nvPr/>
          </p:nvSpPr>
          <p:spPr bwMode="auto">
            <a:xfrm>
              <a:off x="3333006" y="1915015"/>
              <a:ext cx="2552278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err="1" smtClean="0">
                  <a:solidFill>
                    <a:srgbClr val="004B8B"/>
                  </a:solidFill>
                  <a:latin typeface="+mn-ea"/>
                </a:rPr>
                <a:t>류마티스</a:t>
              </a:r>
              <a:r>
                <a:rPr lang="ko-KR" altLang="en-US" sz="1900" b="1" dirty="0" smtClean="0">
                  <a:solidFill>
                    <a:srgbClr val="004B8B"/>
                  </a:solidFill>
                  <a:latin typeface="+mn-ea"/>
                </a:rPr>
                <a:t> 관절염</a:t>
              </a:r>
            </a:p>
          </p:txBody>
        </p:sp>
        <p:sp>
          <p:nvSpPr>
            <p:cNvPr id="20" name="Text Box 3"/>
            <p:cNvSpPr txBox="1">
              <a:spLocks noChangeArrowheads="1"/>
            </p:cNvSpPr>
            <p:nvPr/>
          </p:nvSpPr>
          <p:spPr bwMode="auto">
            <a:xfrm>
              <a:off x="6114306" y="1915015"/>
              <a:ext cx="2552278" cy="4743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latin typeface="+mn-ea"/>
                </a:rPr>
                <a:t> </a:t>
              </a:r>
              <a:r>
                <a:rPr lang="ko-KR" altLang="en-US" sz="1900" b="1" dirty="0" err="1" smtClean="0">
                  <a:latin typeface="+mn-ea"/>
                </a:rPr>
                <a:t>항류마티스약제</a:t>
              </a:r>
              <a:endParaRPr lang="ko-KR" altLang="en-US" sz="1900" b="1" dirty="0" smtClean="0">
                <a:latin typeface="+mn-ea"/>
              </a:endParaRPr>
            </a:p>
          </p:txBody>
        </p:sp>
        <p:sp>
          <p:nvSpPr>
            <p:cNvPr id="21" name="Text Box 3"/>
            <p:cNvSpPr txBox="1">
              <a:spLocks noChangeArrowheads="1"/>
            </p:cNvSpPr>
            <p:nvPr/>
          </p:nvSpPr>
          <p:spPr bwMode="auto">
            <a:xfrm>
              <a:off x="554066" y="2452307"/>
              <a:ext cx="489542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en-US" altLang="ko-KR" sz="1900" b="1" dirty="0" smtClean="0">
                  <a:solidFill>
                    <a:srgbClr val="004B8B"/>
                  </a:solidFill>
                  <a:latin typeface="+mn-ea"/>
                </a:rPr>
                <a:t>3. 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22" name="Text Box 3"/>
            <p:cNvSpPr txBox="1">
              <a:spLocks noChangeArrowheads="1"/>
            </p:cNvSpPr>
            <p:nvPr/>
          </p:nvSpPr>
          <p:spPr bwMode="auto">
            <a:xfrm>
              <a:off x="770434" y="2493801"/>
              <a:ext cx="2448272" cy="4743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solidFill>
                    <a:srgbClr val="004B8B"/>
                  </a:solidFill>
                  <a:latin typeface="+mn-ea"/>
                </a:rPr>
                <a:t>결정성 </a:t>
              </a:r>
              <a:r>
                <a:rPr lang="ko-KR" altLang="en-US" sz="1900" b="1" dirty="0" err="1" smtClean="0">
                  <a:solidFill>
                    <a:srgbClr val="004B8B"/>
                  </a:solidFill>
                  <a:latin typeface="+mn-ea"/>
                </a:rPr>
                <a:t>활막염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23" name="Text Box 3"/>
            <p:cNvSpPr txBox="1">
              <a:spLocks noChangeArrowheads="1"/>
            </p:cNvSpPr>
            <p:nvPr/>
          </p:nvSpPr>
          <p:spPr bwMode="auto">
            <a:xfrm>
              <a:off x="3333006" y="2486515"/>
              <a:ext cx="2552278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solidFill>
                    <a:srgbClr val="004B8B"/>
                  </a:solidFill>
                  <a:latin typeface="+mn-ea"/>
                </a:rPr>
                <a:t>통풍</a:t>
              </a:r>
            </a:p>
          </p:txBody>
        </p:sp>
        <p:sp>
          <p:nvSpPr>
            <p:cNvPr id="24" name="Text Box 3"/>
            <p:cNvSpPr txBox="1">
              <a:spLocks noChangeArrowheads="1"/>
            </p:cNvSpPr>
            <p:nvPr/>
          </p:nvSpPr>
          <p:spPr bwMode="auto">
            <a:xfrm>
              <a:off x="6114306" y="2486515"/>
              <a:ext cx="2552278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latin typeface="+mn-ea"/>
                </a:rPr>
                <a:t> 소염진통제</a:t>
              </a:r>
            </a:p>
          </p:txBody>
        </p:sp>
        <p:sp>
          <p:nvSpPr>
            <p:cNvPr id="25" name="Text Box 3"/>
            <p:cNvSpPr txBox="1">
              <a:spLocks noChangeArrowheads="1"/>
            </p:cNvSpPr>
            <p:nvPr/>
          </p:nvSpPr>
          <p:spPr bwMode="auto">
            <a:xfrm>
              <a:off x="554066" y="3004757"/>
              <a:ext cx="489542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en-US" altLang="ko-KR" sz="1900" b="1" dirty="0" smtClean="0">
                  <a:solidFill>
                    <a:srgbClr val="004B8B"/>
                  </a:solidFill>
                  <a:latin typeface="+mn-ea"/>
                </a:rPr>
                <a:t>4. 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26" name="Text Box 3"/>
            <p:cNvSpPr txBox="1">
              <a:spLocks noChangeArrowheads="1"/>
            </p:cNvSpPr>
            <p:nvPr/>
          </p:nvSpPr>
          <p:spPr bwMode="auto">
            <a:xfrm>
              <a:off x="1187624" y="3038965"/>
              <a:ext cx="1584176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solidFill>
                    <a:srgbClr val="004B8B"/>
                  </a:solidFill>
                  <a:latin typeface="+mn-ea"/>
                </a:rPr>
                <a:t>관절강 질환</a:t>
              </a:r>
            </a:p>
          </p:txBody>
        </p:sp>
        <p:sp>
          <p:nvSpPr>
            <p:cNvPr id="27" name="Text Box 3"/>
            <p:cNvSpPr txBox="1">
              <a:spLocks noChangeArrowheads="1"/>
            </p:cNvSpPr>
            <p:nvPr/>
          </p:nvSpPr>
          <p:spPr bwMode="auto">
            <a:xfrm>
              <a:off x="3347864" y="3038965"/>
              <a:ext cx="2482552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err="1" smtClean="0">
                  <a:solidFill>
                    <a:srgbClr val="004B8B"/>
                  </a:solidFill>
                  <a:latin typeface="+mn-ea"/>
                </a:rPr>
                <a:t>염증성</a:t>
              </a:r>
              <a:r>
                <a:rPr lang="ko-KR" altLang="en-US" sz="1900" b="1" dirty="0" smtClean="0">
                  <a:solidFill>
                    <a:srgbClr val="004B8B"/>
                  </a:solidFill>
                  <a:latin typeface="+mn-ea"/>
                </a:rPr>
                <a:t> 관절염</a:t>
              </a:r>
            </a:p>
          </p:txBody>
        </p:sp>
        <p:sp>
          <p:nvSpPr>
            <p:cNvPr id="28" name="Text Box 3"/>
            <p:cNvSpPr txBox="1">
              <a:spLocks noChangeArrowheads="1"/>
            </p:cNvSpPr>
            <p:nvPr/>
          </p:nvSpPr>
          <p:spPr bwMode="auto">
            <a:xfrm>
              <a:off x="6114306" y="3038965"/>
              <a:ext cx="2552278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latin typeface="+mn-ea"/>
                </a:rPr>
                <a:t> 항생제</a:t>
              </a:r>
            </a:p>
          </p:txBody>
        </p:sp>
        <p:sp>
          <p:nvSpPr>
            <p:cNvPr id="34" name="Text Box 3"/>
            <p:cNvSpPr txBox="1">
              <a:spLocks noChangeArrowheads="1"/>
            </p:cNvSpPr>
            <p:nvPr/>
          </p:nvSpPr>
          <p:spPr bwMode="auto">
            <a:xfrm>
              <a:off x="554066" y="3557207"/>
              <a:ext cx="489542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en-US" altLang="ko-KR" sz="1900" b="1" dirty="0" smtClean="0">
                  <a:solidFill>
                    <a:srgbClr val="004B8B"/>
                  </a:solidFill>
                  <a:latin typeface="+mn-ea"/>
                </a:rPr>
                <a:t>5. 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35" name="Text Box 3"/>
            <p:cNvSpPr txBox="1">
              <a:spLocks noChangeArrowheads="1"/>
            </p:cNvSpPr>
            <p:nvPr/>
          </p:nvSpPr>
          <p:spPr bwMode="auto">
            <a:xfrm>
              <a:off x="1187624" y="3591415"/>
              <a:ext cx="1584176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solidFill>
                    <a:srgbClr val="004B8B"/>
                  </a:solidFill>
                  <a:latin typeface="+mn-ea"/>
                </a:rPr>
                <a:t>연골퇴행</a:t>
              </a:r>
            </a:p>
          </p:txBody>
        </p:sp>
        <p:sp>
          <p:nvSpPr>
            <p:cNvPr id="36" name="Text Box 3"/>
            <p:cNvSpPr txBox="1">
              <a:spLocks noChangeArrowheads="1"/>
            </p:cNvSpPr>
            <p:nvPr/>
          </p:nvSpPr>
          <p:spPr bwMode="auto">
            <a:xfrm>
              <a:off x="3333006" y="3591415"/>
              <a:ext cx="2552278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solidFill>
                    <a:srgbClr val="004B8B"/>
                  </a:solidFill>
                  <a:latin typeface="+mn-ea"/>
                </a:rPr>
                <a:t>퇴행성 관절염</a:t>
              </a:r>
            </a:p>
          </p:txBody>
        </p:sp>
        <p:sp>
          <p:nvSpPr>
            <p:cNvPr id="37" name="Text Box 3"/>
            <p:cNvSpPr txBox="1">
              <a:spLocks noChangeArrowheads="1"/>
            </p:cNvSpPr>
            <p:nvPr/>
          </p:nvSpPr>
          <p:spPr bwMode="auto">
            <a:xfrm>
              <a:off x="6114306" y="3591415"/>
              <a:ext cx="2552278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latin typeface="+mn-ea"/>
                </a:rPr>
                <a:t> 소염진통제</a:t>
              </a:r>
            </a:p>
          </p:txBody>
        </p:sp>
        <p:sp>
          <p:nvSpPr>
            <p:cNvPr id="38" name="Text Box 3"/>
            <p:cNvSpPr txBox="1">
              <a:spLocks noChangeArrowheads="1"/>
            </p:cNvSpPr>
            <p:nvPr/>
          </p:nvSpPr>
          <p:spPr bwMode="auto">
            <a:xfrm>
              <a:off x="554066" y="4128707"/>
              <a:ext cx="489542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en-US" altLang="ko-KR" sz="1900" b="1" dirty="0" smtClean="0">
                  <a:solidFill>
                    <a:srgbClr val="004B8B"/>
                  </a:solidFill>
                  <a:latin typeface="+mn-ea"/>
                </a:rPr>
                <a:t>6. 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39" name="Text Box 3"/>
            <p:cNvSpPr txBox="1">
              <a:spLocks noChangeArrowheads="1"/>
            </p:cNvSpPr>
            <p:nvPr/>
          </p:nvSpPr>
          <p:spPr bwMode="auto">
            <a:xfrm>
              <a:off x="1187624" y="4162915"/>
              <a:ext cx="1584176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solidFill>
                    <a:srgbClr val="004B8B"/>
                  </a:solidFill>
                  <a:latin typeface="+mn-ea"/>
                </a:rPr>
                <a:t>골관절질환</a:t>
              </a:r>
            </a:p>
          </p:txBody>
        </p:sp>
        <p:sp>
          <p:nvSpPr>
            <p:cNvPr id="40" name="Text Box 3"/>
            <p:cNvSpPr txBox="1">
              <a:spLocks noChangeArrowheads="1"/>
            </p:cNvSpPr>
            <p:nvPr/>
          </p:nvSpPr>
          <p:spPr bwMode="auto">
            <a:xfrm>
              <a:off x="3333006" y="4162915"/>
              <a:ext cx="2552278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err="1" smtClean="0">
                  <a:solidFill>
                    <a:srgbClr val="004B8B"/>
                  </a:solidFill>
                  <a:latin typeface="+mn-ea"/>
                </a:rPr>
                <a:t>무혈성괴사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41" name="Text Box 3"/>
            <p:cNvSpPr txBox="1">
              <a:spLocks noChangeArrowheads="1"/>
            </p:cNvSpPr>
            <p:nvPr/>
          </p:nvSpPr>
          <p:spPr bwMode="auto">
            <a:xfrm>
              <a:off x="6114306" y="4162915"/>
              <a:ext cx="2552278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latin typeface="+mn-ea"/>
                </a:rPr>
                <a:t> </a:t>
              </a:r>
              <a:r>
                <a:rPr lang="ko-KR" altLang="en-US" sz="1900" b="1" dirty="0" err="1" smtClean="0">
                  <a:latin typeface="+mn-ea"/>
                </a:rPr>
                <a:t>관절치환술</a:t>
              </a:r>
              <a:endParaRPr lang="ko-KR" altLang="en-US" sz="1900" b="1" dirty="0" smtClean="0">
                <a:latin typeface="+mn-ea"/>
              </a:endParaRPr>
            </a:p>
          </p:txBody>
        </p:sp>
        <p:sp>
          <p:nvSpPr>
            <p:cNvPr id="47" name="Text Box 3"/>
            <p:cNvSpPr txBox="1">
              <a:spLocks noChangeArrowheads="1"/>
            </p:cNvSpPr>
            <p:nvPr/>
          </p:nvSpPr>
          <p:spPr bwMode="auto">
            <a:xfrm>
              <a:off x="554066" y="4681157"/>
              <a:ext cx="489542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en-US" altLang="ko-KR" sz="1900" b="1" dirty="0" smtClean="0">
                  <a:solidFill>
                    <a:srgbClr val="004B8B"/>
                  </a:solidFill>
                  <a:latin typeface="+mn-ea"/>
                </a:rPr>
                <a:t>7. 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48" name="Text Box 3"/>
            <p:cNvSpPr txBox="1">
              <a:spLocks noChangeArrowheads="1"/>
            </p:cNvSpPr>
            <p:nvPr/>
          </p:nvSpPr>
          <p:spPr bwMode="auto">
            <a:xfrm>
              <a:off x="1187624" y="4715365"/>
              <a:ext cx="1584176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err="1" smtClean="0">
                  <a:solidFill>
                    <a:srgbClr val="004B8B"/>
                  </a:solidFill>
                  <a:latin typeface="+mn-ea"/>
                </a:rPr>
                <a:t>근염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49" name="Text Box 3"/>
            <p:cNvSpPr txBox="1">
              <a:spLocks noChangeArrowheads="1"/>
            </p:cNvSpPr>
            <p:nvPr/>
          </p:nvSpPr>
          <p:spPr bwMode="auto">
            <a:xfrm>
              <a:off x="3102124" y="4715365"/>
              <a:ext cx="3039194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err="1" smtClean="0">
                  <a:solidFill>
                    <a:srgbClr val="004B8B"/>
                  </a:solidFill>
                  <a:latin typeface="+mn-ea"/>
                </a:rPr>
                <a:t>다발성근염</a:t>
              </a:r>
              <a:r>
                <a:rPr lang="en-US" altLang="ko-KR" sz="1900" b="1" dirty="0" smtClean="0">
                  <a:solidFill>
                    <a:srgbClr val="004B8B"/>
                  </a:solidFill>
                  <a:latin typeface="+mn-ea"/>
                </a:rPr>
                <a:t>, </a:t>
              </a:r>
              <a:r>
                <a:rPr lang="ko-KR" altLang="en-US" sz="1900" b="1" dirty="0" err="1" smtClean="0">
                  <a:solidFill>
                    <a:srgbClr val="004B8B"/>
                  </a:solidFill>
                  <a:latin typeface="+mn-ea"/>
                </a:rPr>
                <a:t>피부근염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50" name="Text Box 3"/>
            <p:cNvSpPr txBox="1">
              <a:spLocks noChangeArrowheads="1"/>
            </p:cNvSpPr>
            <p:nvPr/>
          </p:nvSpPr>
          <p:spPr bwMode="auto">
            <a:xfrm>
              <a:off x="6114306" y="4715365"/>
              <a:ext cx="2552278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latin typeface="+mn-ea"/>
                </a:rPr>
                <a:t>  스테로이드</a:t>
              </a:r>
            </a:p>
          </p:txBody>
        </p:sp>
        <p:sp>
          <p:nvSpPr>
            <p:cNvPr id="51" name="Text Box 3"/>
            <p:cNvSpPr txBox="1">
              <a:spLocks noChangeArrowheads="1"/>
            </p:cNvSpPr>
            <p:nvPr/>
          </p:nvSpPr>
          <p:spPr bwMode="auto">
            <a:xfrm>
              <a:off x="554066" y="5252657"/>
              <a:ext cx="489542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en-US" altLang="ko-KR" sz="1900" b="1" dirty="0" smtClean="0">
                  <a:solidFill>
                    <a:srgbClr val="004B8B"/>
                  </a:solidFill>
                  <a:latin typeface="+mn-ea"/>
                </a:rPr>
                <a:t>8. 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52" name="Text Box 3"/>
            <p:cNvSpPr txBox="1">
              <a:spLocks noChangeArrowheads="1"/>
            </p:cNvSpPr>
            <p:nvPr/>
          </p:nvSpPr>
          <p:spPr bwMode="auto">
            <a:xfrm>
              <a:off x="1187624" y="5286865"/>
              <a:ext cx="1584176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solidFill>
                    <a:srgbClr val="004B8B"/>
                  </a:solidFill>
                  <a:latin typeface="+mn-ea"/>
                </a:rPr>
                <a:t>국소질환</a:t>
              </a:r>
            </a:p>
          </p:txBody>
        </p:sp>
        <p:sp>
          <p:nvSpPr>
            <p:cNvPr id="53" name="Text Box 3"/>
            <p:cNvSpPr txBox="1">
              <a:spLocks noChangeArrowheads="1"/>
            </p:cNvSpPr>
            <p:nvPr/>
          </p:nvSpPr>
          <p:spPr bwMode="auto">
            <a:xfrm>
              <a:off x="3333006" y="5286865"/>
              <a:ext cx="2552278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err="1" smtClean="0">
                  <a:solidFill>
                    <a:srgbClr val="004B8B"/>
                  </a:solidFill>
                  <a:latin typeface="+mn-ea"/>
                </a:rPr>
                <a:t>인대염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54" name="Text Box 3"/>
            <p:cNvSpPr txBox="1">
              <a:spLocks noChangeArrowheads="1"/>
            </p:cNvSpPr>
            <p:nvPr/>
          </p:nvSpPr>
          <p:spPr bwMode="auto">
            <a:xfrm>
              <a:off x="6114306" y="5286865"/>
              <a:ext cx="2552278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latin typeface="+mn-ea"/>
                </a:rPr>
                <a:t> 국소치료</a:t>
              </a:r>
            </a:p>
          </p:txBody>
        </p:sp>
        <p:sp>
          <p:nvSpPr>
            <p:cNvPr id="55" name="Text Box 3"/>
            <p:cNvSpPr txBox="1">
              <a:spLocks noChangeArrowheads="1"/>
            </p:cNvSpPr>
            <p:nvPr/>
          </p:nvSpPr>
          <p:spPr bwMode="auto">
            <a:xfrm>
              <a:off x="554066" y="5795607"/>
              <a:ext cx="489542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en-US" altLang="ko-KR" sz="1900" b="1" dirty="0" smtClean="0">
                  <a:solidFill>
                    <a:srgbClr val="004B8B"/>
                  </a:solidFill>
                  <a:latin typeface="+mn-ea"/>
                </a:rPr>
                <a:t>9. 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56" name="Text Box 3"/>
            <p:cNvSpPr txBox="1">
              <a:spLocks noChangeArrowheads="1"/>
            </p:cNvSpPr>
            <p:nvPr/>
          </p:nvSpPr>
          <p:spPr bwMode="auto">
            <a:xfrm>
              <a:off x="1187624" y="5829815"/>
              <a:ext cx="1584176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solidFill>
                    <a:srgbClr val="004B8B"/>
                  </a:solidFill>
                  <a:latin typeface="+mn-ea"/>
                </a:rPr>
                <a:t>전신질환</a:t>
              </a:r>
            </a:p>
          </p:txBody>
        </p:sp>
        <p:sp>
          <p:nvSpPr>
            <p:cNvPr id="57" name="Text Box 3"/>
            <p:cNvSpPr txBox="1">
              <a:spLocks noChangeArrowheads="1"/>
            </p:cNvSpPr>
            <p:nvPr/>
          </p:nvSpPr>
          <p:spPr bwMode="auto">
            <a:xfrm>
              <a:off x="3333006" y="5829815"/>
              <a:ext cx="2552278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err="1" smtClean="0">
                  <a:solidFill>
                    <a:srgbClr val="004B8B"/>
                  </a:solidFill>
                  <a:latin typeface="+mn-ea"/>
                </a:rPr>
                <a:t>섬유조직염</a:t>
              </a:r>
              <a:endParaRPr lang="ko-KR" altLang="en-US" sz="1900" b="1" dirty="0" smtClean="0">
                <a:solidFill>
                  <a:srgbClr val="004B8B"/>
                </a:solidFill>
                <a:latin typeface="+mn-ea"/>
              </a:endParaRPr>
            </a:p>
          </p:txBody>
        </p:sp>
        <p:sp>
          <p:nvSpPr>
            <p:cNvPr id="58" name="Text Box 3"/>
            <p:cNvSpPr txBox="1">
              <a:spLocks noChangeArrowheads="1"/>
            </p:cNvSpPr>
            <p:nvPr/>
          </p:nvSpPr>
          <p:spPr bwMode="auto">
            <a:xfrm>
              <a:off x="6114306" y="5829815"/>
              <a:ext cx="2552278" cy="530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457200" indent="-457200" algn="ctr">
                <a:lnSpc>
                  <a:spcPct val="150000"/>
                </a:lnSpc>
              </a:pPr>
              <a:r>
                <a:rPr lang="ko-KR" altLang="en-US" sz="1900" b="1" dirty="0" smtClean="0">
                  <a:latin typeface="+mn-ea"/>
                </a:rPr>
                <a:t> 약물</a:t>
              </a:r>
              <a:r>
                <a:rPr lang="en-US" altLang="ko-KR" sz="1900" b="1" dirty="0" smtClean="0">
                  <a:latin typeface="+mn-ea"/>
                </a:rPr>
                <a:t>, </a:t>
              </a:r>
              <a:r>
                <a:rPr lang="ko-KR" altLang="en-US" sz="1900" b="1" dirty="0" smtClean="0">
                  <a:latin typeface="+mn-ea"/>
                </a:rPr>
                <a:t>운동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0625 3.69942E-6 L -3.05556E-6 3.69942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골부착부염</a:t>
            </a:r>
            <a:endParaRPr lang="ko-KR" altLang="en-US" dirty="0"/>
          </a:p>
        </p:txBody>
      </p:sp>
      <p:pic>
        <p:nvPicPr>
          <p:cNvPr id="2" name="Picture 2" descr="\\Mj\민규 민재 공유\진행프로젝트\봉정이형\psd\벼.png"/>
          <p:cNvPicPr>
            <a:picLocks noChangeAspect="1" noChangeArrowheads="1"/>
          </p:cNvPicPr>
          <p:nvPr/>
        </p:nvPicPr>
        <p:blipFill>
          <a:blip r:embed="rId2" cstate="print"/>
          <a:srcRect l="2377" t="33861" r="64446" b="18939"/>
          <a:stretch>
            <a:fillRect/>
          </a:stretch>
        </p:blipFill>
        <p:spPr bwMode="auto">
          <a:xfrm>
            <a:off x="217714" y="2322286"/>
            <a:ext cx="3033486" cy="3236685"/>
          </a:xfrm>
          <a:prstGeom prst="rect">
            <a:avLst/>
          </a:prstGeom>
          <a:noFill/>
        </p:spPr>
      </p:pic>
      <p:pic>
        <p:nvPicPr>
          <p:cNvPr id="4099" name="Picture 3" descr="\\Mj\민규 민재 공유\진행프로젝트\봉정이형\psd\점선.png"/>
          <p:cNvPicPr>
            <a:picLocks noChangeAspect="1" noChangeArrowheads="1"/>
          </p:cNvPicPr>
          <p:nvPr/>
        </p:nvPicPr>
        <p:blipFill>
          <a:blip r:embed="rId3" cstate="print"/>
          <a:srcRect l="14442" t="49947" r="62382" b="21691"/>
          <a:stretch>
            <a:fillRect/>
          </a:stretch>
        </p:blipFill>
        <p:spPr bwMode="auto">
          <a:xfrm>
            <a:off x="1320800" y="3425371"/>
            <a:ext cx="2119086" cy="1944915"/>
          </a:xfrm>
          <a:prstGeom prst="rect">
            <a:avLst/>
          </a:prstGeom>
          <a:noFill/>
        </p:spPr>
      </p:pic>
      <p:pic>
        <p:nvPicPr>
          <p:cNvPr id="4100" name="Picture 4" descr="\\Mj\민규 민재 공유\진행프로젝트\봉정이형\psd\qlc.png"/>
          <p:cNvPicPr>
            <a:picLocks noChangeAspect="1" noChangeArrowheads="1"/>
          </p:cNvPicPr>
          <p:nvPr/>
        </p:nvPicPr>
        <p:blipFill>
          <a:blip r:embed="rId4" cstate="print"/>
          <a:srcRect l="21109" t="5076" r="54762"/>
          <a:stretch>
            <a:fillRect/>
          </a:stretch>
        </p:blipFill>
        <p:spPr bwMode="auto">
          <a:xfrm>
            <a:off x="1930400" y="348343"/>
            <a:ext cx="2206171" cy="6509374"/>
          </a:xfrm>
          <a:prstGeom prst="rect">
            <a:avLst/>
          </a:prstGeom>
          <a:noFill/>
        </p:spPr>
      </p:pic>
      <p:grpSp>
        <p:nvGrpSpPr>
          <p:cNvPr id="11" name="그룹 10"/>
          <p:cNvGrpSpPr/>
          <p:nvPr/>
        </p:nvGrpSpPr>
        <p:grpSpPr>
          <a:xfrm>
            <a:off x="3120571" y="566057"/>
            <a:ext cx="6023051" cy="6291660"/>
            <a:chOff x="3120571" y="566057"/>
            <a:chExt cx="6023051" cy="6291660"/>
          </a:xfrm>
        </p:grpSpPr>
        <p:pic>
          <p:nvPicPr>
            <p:cNvPr id="4101" name="Picture 5" descr="\\Mj\민규 민재 공유\진행프로젝트\봉정이형\psd\qkrtm.png"/>
            <p:cNvPicPr>
              <a:picLocks noChangeAspect="1" noChangeArrowheads="1"/>
            </p:cNvPicPr>
            <p:nvPr/>
          </p:nvPicPr>
          <p:blipFill>
            <a:blip r:embed="rId5" cstate="print"/>
            <a:srcRect l="34126" t="8251"/>
            <a:stretch>
              <a:fillRect/>
            </a:stretch>
          </p:blipFill>
          <p:spPr bwMode="auto">
            <a:xfrm>
              <a:off x="3120571" y="566057"/>
              <a:ext cx="6023051" cy="6291660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3794634" y="941487"/>
              <a:ext cx="4652236" cy="3631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ko-KR" altLang="en-US" sz="2200" dirty="0" smtClean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힘줄 부착부위에 </a:t>
              </a:r>
              <a:r>
                <a:rPr lang="ko-KR" altLang="en-US" sz="2200" dirty="0" err="1" smtClean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염증성</a:t>
              </a:r>
              <a:r>
                <a:rPr lang="ko-KR" altLang="en-US" sz="2200" dirty="0" smtClean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 </a:t>
              </a:r>
              <a:r>
                <a:rPr lang="ko-KR" altLang="en-US" sz="2200" dirty="0" err="1" smtClean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부착부병증</a:t>
              </a:r>
              <a:endParaRPr lang="ko-KR" altLang="en-US" sz="2200" dirty="0">
                <a:solidFill>
                  <a:schemeClr val="bg1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492778" y="1585980"/>
              <a:ext cx="2409635" cy="3077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600" dirty="0" smtClean="0">
                  <a:solidFill>
                    <a:srgbClr val="9EC3E3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정상적인 힘줄의 뼈 부착</a:t>
              </a:r>
              <a:endParaRPr lang="ko-KR" altLang="en-US" sz="1600" dirty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66260" y="1475341"/>
              <a:ext cx="229421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600" dirty="0" err="1" smtClean="0">
                  <a:solidFill>
                    <a:srgbClr val="9EC3E3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염증성</a:t>
              </a:r>
              <a:r>
                <a:rPr lang="ko-KR" altLang="en-US" sz="1600" dirty="0" smtClean="0">
                  <a:solidFill>
                    <a:srgbClr val="9EC3E3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 </a:t>
              </a:r>
              <a:r>
                <a:rPr lang="ko-KR" altLang="en-US" sz="1600" dirty="0" err="1" smtClean="0">
                  <a:solidFill>
                    <a:srgbClr val="9EC3E3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부착부병증에서</a:t>
              </a:r>
              <a:endParaRPr lang="en-US" altLang="ko-KR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  <a:p>
              <a:pPr algn="ctr"/>
              <a:r>
                <a:rPr lang="ko-KR" altLang="en-US" sz="1600" dirty="0" smtClean="0">
                  <a:solidFill>
                    <a:srgbClr val="9EC3E3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 염증과 미란</a:t>
              </a:r>
              <a:endParaRPr lang="ko-KR" altLang="en-US" sz="1600" dirty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64063542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35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3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964488" cy="477054"/>
          </a:xfrm>
        </p:spPr>
        <p:txBody>
          <a:bodyPr/>
          <a:lstStyle/>
          <a:p>
            <a:r>
              <a:rPr lang="ko-KR" altLang="en-US" dirty="0" smtClean="0"/>
              <a:t>유럽 척추관절염 진단  </a:t>
            </a:r>
            <a:endParaRPr lang="ko-KR" altLang="en-US" dirty="0"/>
          </a:p>
        </p:txBody>
      </p:sp>
      <p:grpSp>
        <p:nvGrpSpPr>
          <p:cNvPr id="23" name="그룹 22"/>
          <p:cNvGrpSpPr/>
          <p:nvPr/>
        </p:nvGrpSpPr>
        <p:grpSpPr>
          <a:xfrm>
            <a:off x="811720" y="370808"/>
            <a:ext cx="8098703" cy="6552728"/>
            <a:chOff x="217714" y="548680"/>
            <a:chExt cx="8098703" cy="6552728"/>
          </a:xfrm>
        </p:grpSpPr>
        <p:grpSp>
          <p:nvGrpSpPr>
            <p:cNvPr id="3" name="그룹 2"/>
            <p:cNvGrpSpPr/>
            <p:nvPr/>
          </p:nvGrpSpPr>
          <p:grpSpPr>
            <a:xfrm>
              <a:off x="217714" y="548680"/>
              <a:ext cx="8098703" cy="6552728"/>
              <a:chOff x="217714" y="1959429"/>
              <a:chExt cx="3747332" cy="3453176"/>
            </a:xfrm>
          </p:grpSpPr>
          <p:pic>
            <p:nvPicPr>
              <p:cNvPr id="9" name="Picture 2" descr="\\Mj\민규 민재 공유\진행프로젝트\봉정이형\psd\박스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l="2377" t="28570" r="58096" b="25500"/>
              <a:stretch>
                <a:fillRect/>
              </a:stretch>
            </p:blipFill>
            <p:spPr bwMode="auto">
              <a:xfrm>
                <a:off x="217714" y="1959429"/>
                <a:ext cx="3747332" cy="3453176"/>
              </a:xfrm>
              <a:prstGeom prst="rect">
                <a:avLst/>
              </a:prstGeom>
              <a:noFill/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724834" y="2394687"/>
                <a:ext cx="2570214" cy="5676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3200" b="1" dirty="0" err="1" smtClean="0">
                    <a:solidFill>
                      <a:schemeClr val="bg1"/>
                    </a:solidFill>
                    <a:latin typeface="-웹윤고딕130" pitchFamily="18" charset="-127"/>
                    <a:ea typeface="-웹윤고딕130" pitchFamily="18" charset="-127"/>
                  </a:rPr>
                  <a:t>염증성</a:t>
                </a:r>
                <a:r>
                  <a:rPr lang="ko-KR" altLang="en-US" sz="3200" b="1" dirty="0" smtClean="0">
                    <a:solidFill>
                      <a:schemeClr val="bg1"/>
                    </a:solidFill>
                    <a:latin typeface="-웹윤고딕130" pitchFamily="18" charset="-127"/>
                    <a:ea typeface="-웹윤고딕130" pitchFamily="18" charset="-127"/>
                  </a:rPr>
                  <a:t> 요통 또는 관절염</a:t>
                </a:r>
                <a:endParaRPr lang="en-US" altLang="ko-KR" sz="3200" b="1" dirty="0" smtClean="0">
                  <a:solidFill>
                    <a:schemeClr val="bg1"/>
                  </a:solidFill>
                  <a:latin typeface="-웹윤고딕130" pitchFamily="18" charset="-127"/>
                  <a:ea typeface="-웹윤고딕130" pitchFamily="18" charset="-127"/>
                </a:endParaRPr>
              </a:p>
              <a:p>
                <a:r>
                  <a:rPr lang="en-US" altLang="ko-KR" sz="3200" b="1" dirty="0">
                    <a:solidFill>
                      <a:schemeClr val="bg1"/>
                    </a:solidFill>
                    <a:latin typeface="-웹윤고딕130" pitchFamily="18" charset="-127"/>
                    <a:ea typeface="-웹윤고딕130" pitchFamily="18" charset="-127"/>
                  </a:rPr>
                  <a:t> </a:t>
                </a:r>
                <a:r>
                  <a:rPr lang="en-US" altLang="ko-KR" sz="3200" b="1" dirty="0" smtClean="0">
                    <a:solidFill>
                      <a:schemeClr val="bg1"/>
                    </a:solidFill>
                    <a:latin typeface="-웹윤고딕130" pitchFamily="18" charset="-127"/>
                    <a:ea typeface="-웹윤고딕130" pitchFamily="18" charset="-127"/>
                  </a:rPr>
                  <a:t>(</a:t>
                </a:r>
                <a:r>
                  <a:rPr lang="ko-KR" altLang="en-US" sz="3200" b="1" dirty="0" smtClean="0">
                    <a:solidFill>
                      <a:schemeClr val="bg1"/>
                    </a:solidFill>
                    <a:latin typeface="-웹윤고딕130" pitchFamily="18" charset="-127"/>
                    <a:ea typeface="-웹윤고딕130" pitchFamily="18" charset="-127"/>
                  </a:rPr>
                  <a:t>주로 하지의 비대칭 관절염</a:t>
                </a:r>
                <a:r>
                  <a:rPr lang="en-US" altLang="ko-KR" sz="3200" b="1" dirty="0" smtClean="0">
                    <a:solidFill>
                      <a:schemeClr val="bg1"/>
                    </a:solidFill>
                    <a:latin typeface="-웹윤고딕130" pitchFamily="18" charset="-127"/>
                    <a:ea typeface="-웹윤고딕130" pitchFamily="18" charset="-127"/>
                  </a:rPr>
                  <a:t>)</a:t>
                </a:r>
                <a:endParaRPr lang="ko-KR" altLang="en-US" sz="3200" b="1" dirty="0" smtClean="0">
                  <a:solidFill>
                    <a:schemeClr val="bg1"/>
                  </a:solidFill>
                  <a:latin typeface="-웹윤고딕130" pitchFamily="18" charset="-127"/>
                  <a:ea typeface="-웹윤고딕130" pitchFamily="18" charset="-127"/>
                </a:endParaRPr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747485" y="3069083"/>
                <a:ext cx="1272201" cy="2432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2400" dirty="0" smtClean="0">
                    <a:solidFill>
                      <a:schemeClr val="bg1"/>
                    </a:solidFill>
                    <a:latin typeface="-웹윤고딕130" pitchFamily="18" charset="-127"/>
                    <a:ea typeface="-웹윤고딕130" pitchFamily="18" charset="-127"/>
                  </a:rPr>
                  <a:t>척추관절염 가족력</a:t>
                </a: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747485" y="3389196"/>
                <a:ext cx="370267" cy="2432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2400" dirty="0" smtClean="0">
                    <a:solidFill>
                      <a:schemeClr val="bg1"/>
                    </a:solidFill>
                    <a:latin typeface="-웹윤고딕130" pitchFamily="18" charset="-127"/>
                    <a:ea typeface="-웹윤고딕130" pitchFamily="18" charset="-127"/>
                  </a:rPr>
                  <a:t>건선</a:t>
                </a: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747485" y="3746124"/>
                <a:ext cx="1177261" cy="2432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2400" dirty="0" err="1" smtClean="0">
                    <a:solidFill>
                      <a:schemeClr val="bg1"/>
                    </a:solidFill>
                    <a:latin typeface="-웹윤고딕130" pitchFamily="18" charset="-127"/>
                    <a:ea typeface="-웹윤고딕130" pitchFamily="18" charset="-127"/>
                  </a:rPr>
                  <a:t>염증성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웹윤고딕130" pitchFamily="18" charset="-127"/>
                    <a:ea typeface="-웹윤고딕130" pitchFamily="18" charset="-127"/>
                  </a:rPr>
                  <a:t> 대장 질환</a:t>
                </a:r>
                <a:endParaRPr lang="ko-KR" altLang="en-US" sz="2400" dirty="0">
                  <a:solidFill>
                    <a:schemeClr val="bg1"/>
                  </a:solidFill>
                  <a:latin typeface="-웹윤고딕130" pitchFamily="18" charset="-127"/>
                  <a:ea typeface="-웹윤고딕130" pitchFamily="18" charset="-127"/>
                </a:endParaRP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362651" y="4534240"/>
              <a:ext cx="31598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400" dirty="0" smtClean="0">
                  <a:solidFill>
                    <a:schemeClr val="bg1"/>
                  </a:solidFill>
                  <a:latin typeface="-웹윤고딕130" pitchFamily="18" charset="-127"/>
                  <a:ea typeface="-웹윤고딕130" pitchFamily="18" charset="-127"/>
                </a:rPr>
                <a:t>교대되는 엉덩이 통증</a:t>
              </a:r>
              <a:endParaRPr lang="ko-KR" altLang="en-US" sz="2400" dirty="0">
                <a:solidFill>
                  <a:schemeClr val="bg1"/>
                </a:solidFill>
                <a:latin typeface="-웹윤고딕130" pitchFamily="18" charset="-127"/>
                <a:ea typeface="-웹윤고딕130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362651" y="5140939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400" dirty="0" err="1" smtClean="0">
                  <a:solidFill>
                    <a:schemeClr val="bg1"/>
                  </a:solidFill>
                  <a:latin typeface="-웹윤고딕130" pitchFamily="18" charset="-127"/>
                  <a:ea typeface="-웹윤고딕130" pitchFamily="18" charset="-127"/>
                </a:rPr>
                <a:t>골부착부염</a:t>
              </a:r>
              <a:endParaRPr lang="ko-KR" altLang="en-US" sz="2400" dirty="0">
                <a:solidFill>
                  <a:schemeClr val="bg1"/>
                </a:solidFill>
                <a:latin typeface="-웹윤고딕130" pitchFamily="18" charset="-127"/>
                <a:ea typeface="-웹윤고딕130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362651" y="5719700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400" dirty="0" smtClean="0">
                  <a:solidFill>
                    <a:schemeClr val="bg1"/>
                  </a:solidFill>
                  <a:latin typeface="-웹윤고딕130" pitchFamily="18" charset="-127"/>
                  <a:ea typeface="-웹윤고딕130" pitchFamily="18" charset="-127"/>
                </a:rPr>
                <a:t>천장관절염</a:t>
              </a:r>
              <a:endParaRPr lang="ko-KR" altLang="en-US" sz="2400" dirty="0">
                <a:solidFill>
                  <a:schemeClr val="bg1"/>
                </a:solidFill>
                <a:latin typeface="-웹윤고딕130" pitchFamily="18" charset="-127"/>
                <a:ea typeface="-웹윤고딕130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109232157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964488" cy="477054"/>
          </a:xfrm>
        </p:spPr>
        <p:txBody>
          <a:bodyPr/>
          <a:lstStyle/>
          <a:p>
            <a:r>
              <a:rPr lang="ko-KR" altLang="en-US" dirty="0" smtClean="0">
                <a:effectLst/>
              </a:rPr>
              <a:t>혈청음성 </a:t>
            </a:r>
            <a:r>
              <a:rPr lang="ko-KR" altLang="en-US" dirty="0" err="1" smtClean="0">
                <a:effectLst/>
              </a:rPr>
              <a:t>척추관절증</a:t>
            </a:r>
            <a:endParaRPr lang="ko-KR" altLang="en-US" dirty="0">
              <a:effectLst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879350" y="1202085"/>
            <a:ext cx="5031363" cy="57606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Wingdings" pitchFamily="2" charset="2"/>
              <a:buChar char="v"/>
            </a:pPr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강직성 척추염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873998" y="2763467"/>
            <a:ext cx="5036460" cy="57606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Wingdings" pitchFamily="2" charset="2"/>
              <a:buChar char="v"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반응성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관절염</a:t>
            </a: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897240" y="3544158"/>
            <a:ext cx="5031363" cy="718768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1714500" lvl="3" indent="-342900">
              <a:buFont typeface="Wingdings" pitchFamily="2" charset="2"/>
              <a:buChar char="v"/>
            </a:pP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대장염과 연관된 </a:t>
            </a:r>
            <a:r>
              <a: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관절염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endParaRPr lang="en-US" altLang="ko-K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- </a:t>
            </a:r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염증성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장질환</a:t>
            </a: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궤양성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대장염</a:t>
            </a: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크론씨병</a:t>
            </a: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1879350" y="4467553"/>
            <a:ext cx="5031363" cy="57606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Wingdings" pitchFamily="2" charset="2"/>
              <a:buChar char="v"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미분화 </a:t>
            </a:r>
            <a:r>
              <a:rPr lang="ko-KR" alt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척추관절증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879350" y="1982776"/>
            <a:ext cx="5031363" cy="57606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Wingdings" pitchFamily="2" charset="2"/>
              <a:buChar char="v"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건선성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관절염</a:t>
            </a:r>
          </a:p>
        </p:txBody>
      </p:sp>
      <p:sp>
        <p:nvSpPr>
          <p:cNvPr id="21" name="모서리가 둥근 직사각형 20"/>
          <p:cNvSpPr/>
          <p:nvPr/>
        </p:nvSpPr>
        <p:spPr>
          <a:xfrm>
            <a:off x="1879350" y="5248246"/>
            <a:ext cx="5031363" cy="576064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Wingdings" pitchFamily="2" charset="2"/>
              <a:buChar char="v"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소아 </a:t>
            </a:r>
            <a:r>
              <a:rPr lang="ko-KR" alt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척추관절증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9630564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-228600"/>
          <a:ext cx="9144000" cy="7350125"/>
        </p:xfrm>
        <a:graphic>
          <a:graphicData uri="http://schemas.openxmlformats.org/presentationml/2006/ole">
            <p:oleObj spid="_x0000_s36866" name="슬라이드" r:id="rId3" imgW="4067403" imgH="3051200" progId="PowerPoint.Slide.8">
              <p:embed/>
            </p:oleObj>
          </a:graphicData>
        </a:graphic>
      </p:graphicFrame>
      <p:sp>
        <p:nvSpPr>
          <p:cNvPr id="4" name="제목 개체 틀 7"/>
          <p:cNvSpPr txBox="1">
            <a:spLocks/>
          </p:cNvSpPr>
          <p:nvPr/>
        </p:nvSpPr>
        <p:spPr>
          <a:xfrm>
            <a:off x="179512" y="0"/>
            <a:ext cx="8964488" cy="47705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>
              <a:defRPr sz="3000" spc="0">
                <a:latin typeface="HY견고딕" pitchFamily="18" charset="-127"/>
                <a:ea typeface="HY견고딕" pitchFamily="18" charset="-127"/>
              </a:defRPr>
            </a:lvl1pPr>
          </a:lstStyle>
          <a:p>
            <a:pPr eaLnBrk="0" latinLnBrk="0" hangingPunct="0"/>
            <a:r>
              <a:rPr lang="ko-KR" altLang="en-US" dirty="0" smtClean="0">
                <a:solidFill>
                  <a:srgbClr val="004B8B"/>
                </a:solidFill>
              </a:rPr>
              <a:t>혈청음성 </a:t>
            </a:r>
            <a:r>
              <a:rPr lang="ko-KR" altLang="en-US" dirty="0" err="1" smtClean="0">
                <a:solidFill>
                  <a:srgbClr val="004B8B"/>
                </a:solidFill>
              </a:rPr>
              <a:t>척추관절증</a:t>
            </a:r>
            <a:endParaRPr lang="ko-KR" altLang="en-US" dirty="0">
              <a:solidFill>
                <a:srgbClr val="004B8B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36296" y="0"/>
            <a:ext cx="1551179" cy="3135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179512" y="130133"/>
            <a:ext cx="8964488" cy="477054"/>
          </a:xfrm>
        </p:spPr>
        <p:txBody>
          <a:bodyPr/>
          <a:lstStyle/>
          <a:p>
            <a:r>
              <a:rPr lang="en-US" altLang="ko-KR" dirty="0" smtClean="0"/>
              <a:t>HLA B27 </a:t>
            </a:r>
            <a:r>
              <a:rPr lang="ko-KR" altLang="en-US" dirty="0" smtClean="0"/>
              <a:t>연관성</a:t>
            </a:r>
            <a:endParaRPr lang="ko-KR" altLang="en-US" dirty="0"/>
          </a:p>
        </p:txBody>
      </p:sp>
      <p:grpSp>
        <p:nvGrpSpPr>
          <p:cNvPr id="2" name="그룹 1"/>
          <p:cNvGrpSpPr/>
          <p:nvPr/>
        </p:nvGrpSpPr>
        <p:grpSpPr>
          <a:xfrm>
            <a:off x="1291265" y="792298"/>
            <a:ext cx="6778276" cy="6083264"/>
            <a:chOff x="1291265" y="792298"/>
            <a:chExt cx="6778276" cy="6083264"/>
          </a:xfrm>
        </p:grpSpPr>
        <p:pic>
          <p:nvPicPr>
            <p:cNvPr id="4098" name="Picture 2" descr="C:\Users\eki00218\Desktop\3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1265" y="792298"/>
              <a:ext cx="6778276" cy="6083264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" name="그룹 3"/>
            <p:cNvGrpSpPr/>
            <p:nvPr/>
          </p:nvGrpSpPr>
          <p:grpSpPr>
            <a:xfrm>
              <a:off x="1614148" y="816372"/>
              <a:ext cx="5991315" cy="5535826"/>
              <a:chOff x="723949" y="910391"/>
              <a:chExt cx="7628710" cy="5371788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1197075" y="910391"/>
                <a:ext cx="2736305" cy="4867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24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질 환</a:t>
                </a:r>
                <a:endParaRPr lang="ko-KR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6120410" y="915267"/>
                <a:ext cx="1152128" cy="4867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4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빈 도</a:t>
                </a:r>
                <a:endParaRPr lang="ko-KR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" name="TextBox 2"/>
              <p:cNvSpPr txBox="1"/>
              <p:nvPr/>
            </p:nvSpPr>
            <p:spPr>
              <a:xfrm>
                <a:off x="723949" y="2483614"/>
                <a:ext cx="36825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b="1" dirty="0" smtClean="0">
                    <a:solidFill>
                      <a:srgbClr val="004B8B"/>
                    </a:solidFill>
                  </a:rPr>
                  <a:t>건선 척추염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723949" y="1993724"/>
                <a:ext cx="36825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b="1" dirty="0" err="1" smtClean="0">
                    <a:solidFill>
                      <a:srgbClr val="004B8B"/>
                    </a:solidFill>
                  </a:rPr>
                  <a:t>반응성</a:t>
                </a:r>
                <a:r>
                  <a:rPr lang="ko-KR" altLang="en-US" b="1" dirty="0" smtClean="0">
                    <a:solidFill>
                      <a:srgbClr val="004B8B"/>
                    </a:solidFill>
                  </a:rPr>
                  <a:t> 관절염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723949" y="1503834"/>
                <a:ext cx="36825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b="1" dirty="0" smtClean="0">
                    <a:solidFill>
                      <a:srgbClr val="004B8B"/>
                    </a:solidFill>
                  </a:rPr>
                  <a:t>강직성 척추염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723949" y="2973505"/>
                <a:ext cx="36825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b="1" dirty="0" smtClean="0">
                    <a:solidFill>
                      <a:srgbClr val="004B8B"/>
                    </a:solidFill>
                  </a:rPr>
                  <a:t>건선 관절염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723949" y="3463395"/>
                <a:ext cx="36825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b="1" dirty="0" smtClean="0">
                    <a:solidFill>
                      <a:srgbClr val="004B8B"/>
                    </a:solidFill>
                  </a:rPr>
                  <a:t>척추염이 있는 대장염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723949" y="4933066"/>
                <a:ext cx="36825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b="1" dirty="0" smtClean="0">
                    <a:solidFill>
                      <a:srgbClr val="004B8B"/>
                    </a:solidFill>
                  </a:rPr>
                  <a:t>급성 </a:t>
                </a:r>
                <a:r>
                  <a:rPr lang="ko-KR" altLang="en-US" b="1" dirty="0" err="1" smtClean="0">
                    <a:solidFill>
                      <a:srgbClr val="004B8B"/>
                    </a:solidFill>
                  </a:rPr>
                  <a:t>전포도막염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723949" y="4443175"/>
                <a:ext cx="36825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b="1" dirty="0" err="1" smtClean="0">
                    <a:solidFill>
                      <a:srgbClr val="004B8B"/>
                    </a:solidFill>
                  </a:rPr>
                  <a:t>염증성</a:t>
                </a:r>
                <a:r>
                  <a:rPr lang="ko-KR" altLang="en-US" b="1" dirty="0" smtClean="0">
                    <a:solidFill>
                      <a:srgbClr val="004B8B"/>
                    </a:solidFill>
                  </a:rPr>
                  <a:t> 관절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723949" y="3953285"/>
                <a:ext cx="36825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b="1" dirty="0" smtClean="0">
                    <a:solidFill>
                      <a:srgbClr val="004B8B"/>
                    </a:solidFill>
                  </a:rPr>
                  <a:t>말초관절염이 있는 대장염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723949" y="5422956"/>
                <a:ext cx="36825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b="1" dirty="0" smtClean="0">
                    <a:solidFill>
                      <a:srgbClr val="004B8B"/>
                    </a:solidFill>
                  </a:rPr>
                  <a:t>심전도장애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723949" y="5912847"/>
                <a:ext cx="36825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b="1" dirty="0" smtClean="0">
                    <a:solidFill>
                      <a:srgbClr val="004B8B"/>
                    </a:solidFill>
                  </a:rPr>
                  <a:t>대동맥이상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5040291" y="2483614"/>
                <a:ext cx="33123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b="1" dirty="0" smtClean="0">
                    <a:solidFill>
                      <a:srgbClr val="004B8B"/>
                    </a:solidFill>
                  </a:rPr>
                  <a:t>60 – 90%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040291" y="1993724"/>
                <a:ext cx="33123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b="1" dirty="0" smtClean="0">
                    <a:solidFill>
                      <a:srgbClr val="004B8B"/>
                    </a:solidFill>
                  </a:rPr>
                  <a:t>70 – 90%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5040291" y="1503834"/>
                <a:ext cx="33123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b="1" dirty="0" smtClean="0">
                    <a:solidFill>
                      <a:srgbClr val="004B8B"/>
                    </a:solidFill>
                  </a:rPr>
                  <a:t>&gt; 90%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5040291" y="2973505"/>
                <a:ext cx="33123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b="1" dirty="0" smtClean="0">
                    <a:solidFill>
                      <a:srgbClr val="004B8B"/>
                    </a:solidFill>
                  </a:rPr>
                  <a:t>25%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5040291" y="3463395"/>
                <a:ext cx="33123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b="1" dirty="0" smtClean="0">
                    <a:solidFill>
                      <a:srgbClr val="004B8B"/>
                    </a:solidFill>
                  </a:rPr>
                  <a:t>50 - 60%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040291" y="4933066"/>
                <a:ext cx="33123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b="1" dirty="0" smtClean="0">
                    <a:solidFill>
                      <a:srgbClr val="004B8B"/>
                    </a:solidFill>
                  </a:rPr>
                  <a:t>70%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5040291" y="4443175"/>
                <a:ext cx="33123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b="1" dirty="0" smtClean="0">
                    <a:solidFill>
                      <a:srgbClr val="004B8B"/>
                    </a:solidFill>
                  </a:rPr>
                  <a:t>6 – 8%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5040291" y="3953285"/>
                <a:ext cx="33123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b="1" dirty="0" smtClean="0">
                    <a:solidFill>
                      <a:srgbClr val="004B8B"/>
                    </a:solidFill>
                  </a:rPr>
                  <a:t>6 – 8%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5040291" y="5422956"/>
                <a:ext cx="33123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b="1" dirty="0" smtClean="0">
                    <a:solidFill>
                      <a:srgbClr val="004B8B"/>
                    </a:solidFill>
                  </a:rPr>
                  <a:t>15 – 20%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5040290" y="5912847"/>
                <a:ext cx="331236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b="1" dirty="0" smtClean="0">
                    <a:solidFill>
                      <a:srgbClr val="004B8B"/>
                    </a:solidFill>
                  </a:rPr>
                  <a:t>15%</a:t>
                </a:r>
                <a:endParaRPr lang="ko-KR" altLang="en-US" b="1" dirty="0">
                  <a:solidFill>
                    <a:srgbClr val="004B8B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="" xmlns:p14="http://schemas.microsoft.com/office/powerpoint/2010/main" val="2610930689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 -2.96296E-6 L 1.38889E-6 -2.96296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4"/>
          <p:cNvGrpSpPr>
            <a:grpSpLocks/>
          </p:cNvGrpSpPr>
          <p:nvPr/>
        </p:nvGrpSpPr>
        <p:grpSpPr bwMode="auto">
          <a:xfrm>
            <a:off x="2731889" y="996727"/>
            <a:ext cx="5380038" cy="977900"/>
            <a:chOff x="2167" y="761"/>
            <a:chExt cx="3389" cy="616"/>
          </a:xfrm>
        </p:grpSpPr>
        <p:grpSp>
          <p:nvGrpSpPr>
            <p:cNvPr id="25" name="Group 5"/>
            <p:cNvGrpSpPr>
              <a:grpSpLocks/>
            </p:cNvGrpSpPr>
            <p:nvPr/>
          </p:nvGrpSpPr>
          <p:grpSpPr bwMode="auto">
            <a:xfrm>
              <a:off x="2167" y="761"/>
              <a:ext cx="3389" cy="616"/>
              <a:chOff x="348" y="1434"/>
              <a:chExt cx="2822" cy="486"/>
            </a:xfrm>
          </p:grpSpPr>
          <p:sp>
            <p:nvSpPr>
              <p:cNvPr id="27" name="AutoShape 6"/>
              <p:cNvSpPr>
                <a:spLocks noChangeArrowheads="1"/>
              </p:cNvSpPr>
              <p:nvPr/>
            </p:nvSpPr>
            <p:spPr bwMode="auto">
              <a:xfrm>
                <a:off x="348" y="1434"/>
                <a:ext cx="2822" cy="486"/>
              </a:xfrm>
              <a:prstGeom prst="roundRect">
                <a:avLst>
                  <a:gd name="adj" fmla="val 22222"/>
                </a:avLst>
              </a:prstGeom>
              <a:solidFill>
                <a:srgbClr val="9DA743"/>
              </a:solidFill>
              <a:ln>
                <a:noFill/>
              </a:ln>
              <a:effectLst>
                <a:prstShdw prst="shdw17" dist="17961" dir="2700000">
                  <a:srgbClr val="9DA743">
                    <a:gamma/>
                    <a:shade val="60000"/>
                    <a:invGamma/>
                  </a:srgbClr>
                </a:prstShdw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bg2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28" name="AutoShape 7"/>
              <p:cNvSpPr>
                <a:spLocks noChangeArrowheads="1"/>
              </p:cNvSpPr>
              <p:nvPr/>
            </p:nvSpPr>
            <p:spPr bwMode="auto">
              <a:xfrm>
                <a:off x="433" y="1465"/>
                <a:ext cx="2652" cy="424"/>
              </a:xfrm>
              <a:prstGeom prst="plaque">
                <a:avLst>
                  <a:gd name="adj" fmla="val 12435"/>
                </a:avLst>
              </a:prstGeom>
              <a:solidFill>
                <a:srgbClr val="F2FCD8"/>
              </a:solidFill>
              <a:ln>
                <a:noFill/>
              </a:ln>
              <a:effectLst>
                <a:prstShdw prst="shdw18" dist="17961" dir="13500000">
                  <a:srgbClr val="F2FCD8">
                    <a:gamma/>
                    <a:shade val="60000"/>
                    <a:invGamma/>
                  </a:srgbClr>
                </a:prstShdw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bg2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  <p:sp>
          <p:nvSpPr>
            <p:cNvPr id="26" name="Text Box 8"/>
            <p:cNvSpPr txBox="1">
              <a:spLocks noChangeArrowheads="1"/>
            </p:cNvSpPr>
            <p:nvPr/>
          </p:nvSpPr>
          <p:spPr bwMode="auto">
            <a:xfrm>
              <a:off x="2289" y="922"/>
              <a:ext cx="3157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ko-KR" sz="2200" b="0" spc="-150" dirty="0" smtClean="0">
                  <a:latin typeface="HY견고딕" pitchFamily="18" charset="-127"/>
                  <a:ea typeface="HY견고딕" pitchFamily="18" charset="-127"/>
                </a:rPr>
                <a:t>HLA – B27</a:t>
              </a:r>
              <a:r>
                <a:rPr lang="ko-KR" altLang="en-US" sz="2200" b="0" dirty="0" smtClean="0">
                  <a:latin typeface="HY견고딕" pitchFamily="18" charset="-127"/>
                  <a:ea typeface="HY견고딕" pitchFamily="18" charset="-127"/>
                </a:rPr>
                <a:t>과 밀접 </a:t>
              </a:r>
              <a:r>
                <a:rPr lang="en-US" altLang="ko-KR" sz="2200" b="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2200" b="0" dirty="0" err="1" smtClean="0">
                  <a:latin typeface="HY견고딕" pitchFamily="18" charset="-127"/>
                  <a:ea typeface="HY견고딕" pitchFamily="18" charset="-127"/>
                </a:rPr>
                <a:t>강척의</a:t>
              </a:r>
              <a:r>
                <a:rPr lang="ko-KR" altLang="en-US" sz="2200" b="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en-US" altLang="ko-KR" sz="2200" b="0" spc="-150" dirty="0" smtClean="0">
                  <a:latin typeface="HY견고딕" pitchFamily="18" charset="-127"/>
                  <a:ea typeface="HY견고딕" pitchFamily="18" charset="-127"/>
                </a:rPr>
                <a:t>95%</a:t>
              </a:r>
              <a:r>
                <a:rPr lang="en-US" altLang="ko-KR" sz="2200" b="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2200" b="0" dirty="0" smtClean="0">
                  <a:latin typeface="HY견고딕" pitchFamily="18" charset="-127"/>
                  <a:ea typeface="HY견고딕" pitchFamily="18" charset="-127"/>
                </a:rPr>
                <a:t>이상</a:t>
              </a:r>
              <a:r>
                <a:rPr lang="en-US" altLang="ko-KR" sz="2200" b="0" dirty="0" smtClean="0">
                  <a:latin typeface="HY견고딕" pitchFamily="18" charset="-127"/>
                  <a:ea typeface="HY견고딕" pitchFamily="18" charset="-127"/>
                </a:rPr>
                <a:t>)</a:t>
              </a:r>
              <a:endParaRPr lang="ko-KR" altLang="en-US" sz="2200" b="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9" name="Group 9"/>
          <p:cNvGrpSpPr>
            <a:grpSpLocks/>
          </p:cNvGrpSpPr>
          <p:nvPr/>
        </p:nvGrpSpPr>
        <p:grpSpPr bwMode="auto">
          <a:xfrm>
            <a:off x="3295452" y="2355627"/>
            <a:ext cx="5380037" cy="977900"/>
            <a:chOff x="2167" y="1617"/>
            <a:chExt cx="3389" cy="616"/>
          </a:xfrm>
        </p:grpSpPr>
        <p:grpSp>
          <p:nvGrpSpPr>
            <p:cNvPr id="30" name="Group 10"/>
            <p:cNvGrpSpPr>
              <a:grpSpLocks/>
            </p:cNvGrpSpPr>
            <p:nvPr/>
          </p:nvGrpSpPr>
          <p:grpSpPr bwMode="auto">
            <a:xfrm>
              <a:off x="2167" y="1617"/>
              <a:ext cx="3389" cy="616"/>
              <a:chOff x="348" y="1434"/>
              <a:chExt cx="2822" cy="486"/>
            </a:xfrm>
          </p:grpSpPr>
          <p:sp>
            <p:nvSpPr>
              <p:cNvPr id="32" name="AutoShape 11"/>
              <p:cNvSpPr>
                <a:spLocks noChangeArrowheads="1"/>
              </p:cNvSpPr>
              <p:nvPr/>
            </p:nvSpPr>
            <p:spPr bwMode="auto">
              <a:xfrm>
                <a:off x="348" y="1434"/>
                <a:ext cx="2822" cy="486"/>
              </a:xfrm>
              <a:prstGeom prst="roundRect">
                <a:avLst>
                  <a:gd name="adj" fmla="val 22222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  <a:effectLst>
                <a:prstShdw prst="shdw17" dist="17961" dir="2700000">
                  <a:srgbClr val="C69956">
                    <a:gamma/>
                    <a:shade val="60000"/>
                    <a:invGamma/>
                  </a:srgbClr>
                </a:prstShdw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bg2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33" name="AutoShape 12"/>
              <p:cNvSpPr>
                <a:spLocks noChangeArrowheads="1"/>
              </p:cNvSpPr>
              <p:nvPr/>
            </p:nvSpPr>
            <p:spPr bwMode="auto">
              <a:xfrm>
                <a:off x="433" y="1465"/>
                <a:ext cx="2652" cy="424"/>
              </a:xfrm>
              <a:prstGeom prst="plaque">
                <a:avLst>
                  <a:gd name="adj" fmla="val 12435"/>
                </a:avLst>
              </a:prstGeom>
              <a:solidFill>
                <a:srgbClr val="F2FCD8"/>
              </a:solidFill>
              <a:ln>
                <a:noFill/>
              </a:ln>
              <a:effectLst>
                <a:prstShdw prst="shdw18" dist="17961" dir="13500000">
                  <a:srgbClr val="F2FCD8">
                    <a:gamma/>
                    <a:shade val="60000"/>
                    <a:invGamma/>
                  </a:srgbClr>
                </a:prstShdw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bg2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31" name="Text Box 13"/>
            <p:cNvSpPr txBox="1">
              <a:spLocks noChangeArrowheads="1"/>
            </p:cNvSpPr>
            <p:nvPr/>
          </p:nvSpPr>
          <p:spPr bwMode="auto">
            <a:xfrm>
              <a:off x="2373" y="1776"/>
              <a:ext cx="28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ko-KR" altLang="en-US" sz="2400" b="0" dirty="0" smtClean="0">
                  <a:latin typeface="HY견고딕" pitchFamily="18" charset="-127"/>
                  <a:ea typeface="HY견고딕" pitchFamily="18" charset="-127"/>
                </a:rPr>
                <a:t>국내 </a:t>
              </a:r>
              <a:r>
                <a:rPr lang="en-US" altLang="ko-KR" sz="2400" b="0" dirty="0" smtClean="0">
                  <a:latin typeface="HY견고딕" pitchFamily="18" charset="-127"/>
                  <a:ea typeface="HY견고딕" pitchFamily="18" charset="-127"/>
                </a:rPr>
                <a:t>HLA-B27</a:t>
              </a:r>
              <a:r>
                <a:rPr lang="ko-KR" altLang="en-US" sz="2400" b="0" dirty="0" smtClean="0">
                  <a:latin typeface="HY견고딕" pitchFamily="18" charset="-127"/>
                  <a:ea typeface="HY견고딕" pitchFamily="18" charset="-127"/>
                </a:rPr>
                <a:t>양성률 </a:t>
              </a:r>
              <a:r>
                <a:rPr lang="en-US" altLang="ko-KR" sz="2400" b="0" dirty="0" smtClean="0">
                  <a:latin typeface="HY견고딕" pitchFamily="18" charset="-127"/>
                  <a:ea typeface="HY견고딕" pitchFamily="18" charset="-127"/>
                </a:rPr>
                <a:t>: 4.5%</a:t>
              </a:r>
              <a:endParaRPr lang="ko-KR" altLang="en-US" sz="2400" b="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4" name="Group 14"/>
          <p:cNvGrpSpPr>
            <a:grpSpLocks/>
          </p:cNvGrpSpPr>
          <p:nvPr/>
        </p:nvGrpSpPr>
        <p:grpSpPr bwMode="auto">
          <a:xfrm>
            <a:off x="3295452" y="3724052"/>
            <a:ext cx="5380037" cy="977900"/>
            <a:chOff x="2237" y="2479"/>
            <a:chExt cx="3389" cy="616"/>
          </a:xfrm>
        </p:grpSpPr>
        <p:grpSp>
          <p:nvGrpSpPr>
            <p:cNvPr id="35" name="Group 15"/>
            <p:cNvGrpSpPr>
              <a:grpSpLocks/>
            </p:cNvGrpSpPr>
            <p:nvPr/>
          </p:nvGrpSpPr>
          <p:grpSpPr bwMode="auto">
            <a:xfrm>
              <a:off x="2237" y="2479"/>
              <a:ext cx="3389" cy="616"/>
              <a:chOff x="348" y="1434"/>
              <a:chExt cx="2822" cy="486"/>
            </a:xfrm>
          </p:grpSpPr>
          <p:sp>
            <p:nvSpPr>
              <p:cNvPr id="37" name="AutoShape 16"/>
              <p:cNvSpPr>
                <a:spLocks noChangeArrowheads="1"/>
              </p:cNvSpPr>
              <p:nvPr/>
            </p:nvSpPr>
            <p:spPr bwMode="auto">
              <a:xfrm>
                <a:off x="348" y="1434"/>
                <a:ext cx="2822" cy="486"/>
              </a:xfrm>
              <a:prstGeom prst="roundRect">
                <a:avLst>
                  <a:gd name="adj" fmla="val 22222"/>
                </a:avLst>
              </a:prstGeom>
              <a:solidFill>
                <a:srgbClr val="C7794D"/>
              </a:solidFill>
              <a:ln>
                <a:noFill/>
              </a:ln>
              <a:effectLst>
                <a:prstShdw prst="shdw17" dist="17961" dir="2700000">
                  <a:srgbClr val="C7794D">
                    <a:gamma/>
                    <a:shade val="60000"/>
                    <a:invGamma/>
                  </a:srgbClr>
                </a:prstShdw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bg2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38" name="AutoShape 17"/>
              <p:cNvSpPr>
                <a:spLocks noChangeArrowheads="1"/>
              </p:cNvSpPr>
              <p:nvPr/>
            </p:nvSpPr>
            <p:spPr bwMode="auto">
              <a:xfrm>
                <a:off x="433" y="1465"/>
                <a:ext cx="2652" cy="424"/>
              </a:xfrm>
              <a:prstGeom prst="plaque">
                <a:avLst>
                  <a:gd name="adj" fmla="val 12435"/>
                </a:avLst>
              </a:prstGeom>
              <a:solidFill>
                <a:srgbClr val="F2FCD8"/>
              </a:solidFill>
              <a:ln>
                <a:noFill/>
              </a:ln>
              <a:effectLst>
                <a:prstShdw prst="shdw18" dist="17961" dir="13500000">
                  <a:srgbClr val="F2FCD8">
                    <a:gamma/>
                    <a:shade val="60000"/>
                    <a:invGamma/>
                  </a:srgbClr>
                </a:prstShdw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bg2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36" name="Text Box 18"/>
            <p:cNvSpPr txBox="1">
              <a:spLocks noChangeArrowheads="1"/>
            </p:cNvSpPr>
            <p:nvPr/>
          </p:nvSpPr>
          <p:spPr bwMode="auto">
            <a:xfrm>
              <a:off x="2359" y="2647"/>
              <a:ext cx="3197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ko-KR" sz="2200" b="0" dirty="0" smtClean="0">
                  <a:latin typeface="HY견고딕" pitchFamily="18" charset="-127"/>
                  <a:ea typeface="HY견고딕" pitchFamily="18" charset="-127"/>
                </a:rPr>
                <a:t>HLA-B27 </a:t>
              </a:r>
              <a:r>
                <a:rPr lang="ko-KR" altLang="en-US" sz="2200" b="0" dirty="0" smtClean="0">
                  <a:latin typeface="HY견고딕" pitchFamily="18" charset="-127"/>
                  <a:ea typeface="HY견고딕" pitchFamily="18" charset="-127"/>
                </a:rPr>
                <a:t>양성의 </a:t>
              </a:r>
              <a:r>
                <a:rPr lang="en-US" altLang="ko-KR" sz="2200" b="0" spc="-150" dirty="0" smtClean="0">
                  <a:latin typeface="HY견고딕" pitchFamily="18" charset="-127"/>
                  <a:ea typeface="HY견고딕" pitchFamily="18" charset="-127"/>
                </a:rPr>
                <a:t>1 – 2%</a:t>
              </a:r>
              <a:r>
                <a:rPr lang="ko-KR" altLang="en-US" sz="2200" b="0" dirty="0" smtClean="0">
                  <a:latin typeface="HY견고딕" pitchFamily="18" charset="-127"/>
                  <a:ea typeface="HY견고딕" pitchFamily="18" charset="-127"/>
                </a:rPr>
                <a:t>가 </a:t>
              </a:r>
              <a:r>
                <a:rPr lang="ko-KR" altLang="en-US" sz="2200" b="0" dirty="0" err="1" smtClean="0">
                  <a:latin typeface="HY견고딕" pitchFamily="18" charset="-127"/>
                  <a:ea typeface="HY견고딕" pitchFamily="18" charset="-127"/>
                </a:rPr>
                <a:t>강척</a:t>
              </a:r>
              <a:r>
                <a:rPr lang="ko-KR" altLang="en-US" sz="2200" b="0" dirty="0" smtClean="0">
                  <a:latin typeface="HY견고딕" pitchFamily="18" charset="-127"/>
                  <a:ea typeface="HY견고딕" pitchFamily="18" charset="-127"/>
                </a:rPr>
                <a:t> 환자</a:t>
              </a:r>
              <a:endParaRPr lang="ko-KR" altLang="en-US" sz="2200" b="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9" name="Group 19"/>
          <p:cNvGrpSpPr>
            <a:grpSpLocks/>
          </p:cNvGrpSpPr>
          <p:nvPr/>
        </p:nvGrpSpPr>
        <p:grpSpPr bwMode="auto">
          <a:xfrm>
            <a:off x="2731889" y="5073427"/>
            <a:ext cx="5494338" cy="977900"/>
            <a:chOff x="1882" y="3329"/>
            <a:chExt cx="3461" cy="616"/>
          </a:xfrm>
        </p:grpSpPr>
        <p:grpSp>
          <p:nvGrpSpPr>
            <p:cNvPr id="40" name="Group 20"/>
            <p:cNvGrpSpPr>
              <a:grpSpLocks/>
            </p:cNvGrpSpPr>
            <p:nvPr/>
          </p:nvGrpSpPr>
          <p:grpSpPr bwMode="auto">
            <a:xfrm>
              <a:off x="1882" y="3329"/>
              <a:ext cx="3461" cy="616"/>
              <a:chOff x="348" y="1434"/>
              <a:chExt cx="2822" cy="486"/>
            </a:xfrm>
          </p:grpSpPr>
          <p:sp>
            <p:nvSpPr>
              <p:cNvPr id="42" name="AutoShape 21"/>
              <p:cNvSpPr>
                <a:spLocks noChangeArrowheads="1"/>
              </p:cNvSpPr>
              <p:nvPr/>
            </p:nvSpPr>
            <p:spPr bwMode="auto">
              <a:xfrm>
                <a:off x="348" y="1434"/>
                <a:ext cx="2822" cy="486"/>
              </a:xfrm>
              <a:prstGeom prst="roundRect">
                <a:avLst>
                  <a:gd name="adj" fmla="val 22222"/>
                </a:avLst>
              </a:prstGeom>
              <a:solidFill>
                <a:srgbClr val="D14B4B"/>
              </a:solidFill>
              <a:ln>
                <a:noFill/>
              </a:ln>
              <a:effectLst>
                <a:prstShdw prst="shdw17" dist="17961" dir="2700000">
                  <a:srgbClr val="D14B4B">
                    <a:gamma/>
                    <a:shade val="60000"/>
                    <a:invGamma/>
                  </a:srgbClr>
                </a:prstShdw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bg2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43" name="AutoShape 22"/>
              <p:cNvSpPr>
                <a:spLocks noChangeArrowheads="1"/>
              </p:cNvSpPr>
              <p:nvPr/>
            </p:nvSpPr>
            <p:spPr bwMode="auto">
              <a:xfrm>
                <a:off x="433" y="1465"/>
                <a:ext cx="2652" cy="424"/>
              </a:xfrm>
              <a:prstGeom prst="plaque">
                <a:avLst>
                  <a:gd name="adj" fmla="val 12435"/>
                </a:avLst>
              </a:prstGeom>
              <a:solidFill>
                <a:srgbClr val="FFFFFF"/>
              </a:solidFill>
              <a:ln>
                <a:noFill/>
              </a:ln>
              <a:effectLst>
                <a:prstShdw prst="shdw18" dist="17961" dir="13500000">
                  <a:srgbClr val="FFFFFF">
                    <a:gamma/>
                    <a:shade val="60000"/>
                    <a:invGamma/>
                  </a:srgbClr>
                </a:prstShdw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bg2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41" name="Text Box 23"/>
            <p:cNvSpPr txBox="1">
              <a:spLocks noChangeArrowheads="1"/>
            </p:cNvSpPr>
            <p:nvPr/>
          </p:nvSpPr>
          <p:spPr bwMode="auto">
            <a:xfrm>
              <a:off x="2179" y="3472"/>
              <a:ext cx="2769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2200" b="0" smtClean="0">
                  <a:latin typeface="HY견고딕" pitchFamily="18" charset="-127"/>
                  <a:ea typeface="HY견고딕" pitchFamily="18" charset="-127"/>
                </a:rPr>
                <a:t>부모 </a:t>
              </a:r>
              <a:r>
                <a:rPr lang="ko-KR" altLang="en-US" sz="2200" b="0" dirty="0" err="1" smtClean="0">
                  <a:latin typeface="HY견고딕" pitchFamily="18" charset="-127"/>
                  <a:ea typeface="HY견고딕" pitchFamily="18" charset="-127"/>
                </a:rPr>
                <a:t>강직성척추염척</a:t>
              </a:r>
              <a:r>
                <a:rPr lang="ko-KR" altLang="en-US" sz="2200" b="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en-US" altLang="ko-KR" sz="2200" b="0" dirty="0" smtClean="0">
                  <a:latin typeface="HY견고딕" pitchFamily="18" charset="-127"/>
                  <a:ea typeface="HY견고딕" pitchFamily="18" charset="-127"/>
                </a:rPr>
                <a:t>: </a:t>
              </a:r>
              <a:r>
                <a:rPr lang="ko-KR" altLang="en-US" sz="2200" b="0" dirty="0" smtClean="0">
                  <a:latin typeface="HY견고딕" pitchFamily="18" charset="-127"/>
                  <a:ea typeface="HY견고딕" pitchFamily="18" charset="-127"/>
                </a:rPr>
                <a:t>자녀 </a:t>
              </a:r>
              <a:r>
                <a:rPr lang="en-US" altLang="ko-KR" sz="2200" b="0" dirty="0" smtClean="0">
                  <a:latin typeface="HY견고딕" pitchFamily="18" charset="-127"/>
                  <a:ea typeface="HY견고딕" pitchFamily="18" charset="-127"/>
                </a:rPr>
                <a:t>10%</a:t>
              </a:r>
              <a:endParaRPr lang="ko-KR" altLang="en-US" sz="2200" b="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pic>
        <p:nvPicPr>
          <p:cNvPr id="64" name="Picture 29" descr="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37" y="2407328"/>
            <a:ext cx="2232248" cy="22322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933674" y="3054112"/>
            <a:ext cx="1368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강직성</a:t>
            </a:r>
            <a:endParaRPr lang="en-US" altLang="ko-KR" sz="28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28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척추</a:t>
            </a:r>
            <a:r>
              <a:rPr lang="ko-KR" altLang="en-US" sz="28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염</a:t>
            </a:r>
          </a:p>
        </p:txBody>
      </p:sp>
    </p:spTree>
    <p:extLst>
      <p:ext uri="{BB962C8B-B14F-4D97-AF65-F5344CB8AC3E}">
        <p14:creationId xmlns="" xmlns:p14="http://schemas.microsoft.com/office/powerpoint/2010/main" val="149534149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79512" y="132020"/>
            <a:ext cx="8964488" cy="923330"/>
          </a:xfrm>
        </p:spPr>
        <p:txBody>
          <a:bodyPr/>
          <a:lstStyle/>
          <a:p>
            <a:r>
              <a:rPr lang="en-US" altLang="ko-KR" dirty="0" smtClean="0"/>
              <a:t>Modified New York </a:t>
            </a:r>
            <a:r>
              <a:rPr lang="en-US" altLang="ko-KR" dirty="0" smtClean="0"/>
              <a:t>Criteria</a:t>
            </a:r>
            <a:br>
              <a:rPr lang="en-US" altLang="ko-KR" dirty="0" smtClean="0"/>
            </a:br>
            <a:r>
              <a:rPr lang="ko-KR" altLang="en-US" dirty="0" smtClean="0"/>
              <a:t>강직성척추염 진단기준</a:t>
            </a:r>
            <a:r>
              <a:rPr lang="en-US" altLang="ko-KR" dirty="0" smtClean="0"/>
              <a:t>(1984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2" name="Picture 2" descr="\\Mj\민규 민재 공유\진행프로젝트\봉정이형\psd\dlalwl.png"/>
          <p:cNvPicPr>
            <a:picLocks noChangeAspect="1" noChangeArrowheads="1"/>
          </p:cNvPicPr>
          <p:nvPr/>
        </p:nvPicPr>
        <p:blipFill>
          <a:blip r:embed="rId2" cstate="print"/>
          <a:srcRect l="2218" t="15023" b="9627"/>
          <a:stretch>
            <a:fillRect/>
          </a:stretch>
        </p:blipFill>
        <p:spPr bwMode="auto">
          <a:xfrm>
            <a:off x="203200" y="1030514"/>
            <a:ext cx="8940409" cy="516708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842098" y="1585820"/>
            <a:ext cx="29193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1. </a:t>
            </a:r>
            <a:r>
              <a:rPr lang="ko-KR" altLang="en-US" sz="32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임상적 기준</a:t>
            </a:r>
            <a:endParaRPr lang="ko-KR" altLang="en-US" sz="32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8453" y="2133418"/>
            <a:ext cx="5232523" cy="13726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30000"/>
              </a:lnSpc>
              <a:buAutoNum type="alphaLcPeriod"/>
            </a:pPr>
            <a:r>
              <a:rPr lang="en-US" altLang="ko-KR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3</a:t>
            </a:r>
            <a:r>
              <a:rPr lang="ko-KR" altLang="en-US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개월 이상의 </a:t>
            </a:r>
            <a:r>
              <a:rPr lang="ko-KR" altLang="en-US" sz="1600" dirty="0" err="1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염증성요통과</a:t>
            </a:r>
            <a:r>
              <a:rPr lang="ko-KR" altLang="en-US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 </a:t>
            </a:r>
            <a:r>
              <a:rPr lang="ko-KR" altLang="en-US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요부경직으로</a:t>
            </a:r>
            <a:endParaRPr lang="en-US" altLang="ko-KR" sz="1600" dirty="0" smtClean="0">
              <a:solidFill>
                <a:srgbClr val="9EC3E3"/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  <a:p>
            <a:pPr>
              <a:lnSpc>
                <a:spcPct val="130000"/>
              </a:lnSpc>
            </a:pPr>
            <a:r>
              <a:rPr lang="ko-KR" altLang="en-US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      활동 시 호전</a:t>
            </a:r>
            <a:r>
              <a:rPr lang="en-US" altLang="ko-KR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, </a:t>
            </a:r>
            <a:r>
              <a:rPr lang="ko-KR" altLang="en-US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비 활동 시 호전되지 않</a:t>
            </a:r>
            <a:r>
              <a:rPr lang="ko-KR" altLang="en-US" sz="1600" dirty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음</a:t>
            </a:r>
            <a:r>
              <a:rPr lang="en-US" altLang="ko-KR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b.   </a:t>
            </a:r>
            <a:r>
              <a:rPr lang="ko-KR" altLang="en-US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요추 골 </a:t>
            </a:r>
            <a:r>
              <a:rPr lang="ko-KR" altLang="en-US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운동제한</a:t>
            </a:r>
            <a:r>
              <a:rPr lang="en-US" altLang="ko-KR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(</a:t>
            </a:r>
            <a:r>
              <a:rPr lang="ko-KR" altLang="en-US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앞</a:t>
            </a:r>
            <a:r>
              <a:rPr lang="en-US" altLang="ko-KR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, </a:t>
            </a:r>
            <a:r>
              <a:rPr lang="ko-KR" altLang="en-US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옆으로 운동제한</a:t>
            </a:r>
            <a:r>
              <a:rPr lang="en-US" altLang="ko-KR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) </a:t>
            </a:r>
            <a:endParaRPr lang="en-US" altLang="ko-KR" sz="1600" dirty="0" smtClean="0">
              <a:solidFill>
                <a:srgbClr val="9EC3E3"/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c.   </a:t>
            </a:r>
            <a:r>
              <a:rPr lang="ko-KR" altLang="en-US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나이와 성별에 따른 정상치에 비해 제한된 흉부팽창</a:t>
            </a:r>
            <a:endParaRPr lang="ko-KR" altLang="en-US" sz="1600" dirty="0">
              <a:solidFill>
                <a:srgbClr val="9EC3E3"/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18453" y="3734845"/>
            <a:ext cx="37401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2. </a:t>
            </a:r>
            <a:r>
              <a:rPr lang="ko-KR" altLang="en-US" sz="32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방사선학적 기준</a:t>
            </a:r>
            <a:endParaRPr lang="ko-KR" altLang="en-US" sz="32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31054" y="4452694"/>
            <a:ext cx="5971507" cy="4124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30000"/>
              </a:lnSpc>
            </a:pPr>
            <a:r>
              <a:rPr lang="ko-KR" altLang="en-US" sz="1600" dirty="0" err="1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양측성</a:t>
            </a:r>
            <a:r>
              <a:rPr lang="ko-KR" altLang="en-US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 천장골염 </a:t>
            </a:r>
            <a:r>
              <a:rPr lang="en-US" altLang="ko-KR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grade 2 </a:t>
            </a:r>
            <a:r>
              <a:rPr lang="ko-KR" altLang="en-US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이상 또는 </a:t>
            </a:r>
            <a:r>
              <a:rPr lang="ko-KR" altLang="en-US" sz="1600" dirty="0" err="1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편측성</a:t>
            </a:r>
            <a:r>
              <a:rPr lang="ko-KR" altLang="en-US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 천장골염 </a:t>
            </a:r>
            <a:r>
              <a:rPr lang="en-US" altLang="ko-KR" sz="1600" dirty="0" smtClean="0">
                <a:solidFill>
                  <a:srgbClr val="9EC3E3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grade 3 - 4</a:t>
            </a:r>
            <a:endParaRPr lang="ko-KR" altLang="en-US" sz="1600" dirty="0">
              <a:solidFill>
                <a:srgbClr val="9EC3E3"/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15" name="제목 2"/>
          <p:cNvSpPr txBox="1">
            <a:spLocks/>
          </p:cNvSpPr>
          <p:nvPr/>
        </p:nvSpPr>
        <p:spPr>
          <a:xfrm>
            <a:off x="611560" y="5374332"/>
            <a:ext cx="8964489" cy="553999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lvl="0">
              <a:spcBef>
                <a:spcPct val="0"/>
              </a:spcBef>
            </a:pPr>
            <a:r>
              <a:rPr lang="ko-KR" altLang="en-US" dirty="0" smtClean="0">
                <a:solidFill>
                  <a:srgbClr val="C249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방사선학적 기준에 해당하면서 </a:t>
            </a:r>
            <a:endParaRPr lang="en-US" altLang="ko-KR" dirty="0" smtClean="0">
              <a:solidFill>
                <a:srgbClr val="C249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ko-KR" altLang="en-US" dirty="0" smtClean="0">
                <a:solidFill>
                  <a:srgbClr val="C249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적어도 </a:t>
            </a:r>
            <a:r>
              <a:rPr lang="en-US" altLang="ko-KR" dirty="0" smtClean="0">
                <a:solidFill>
                  <a:srgbClr val="C249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1</a:t>
            </a:r>
            <a:r>
              <a:rPr lang="ko-KR" altLang="en-US" dirty="0" smtClean="0">
                <a:solidFill>
                  <a:srgbClr val="C249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개 이상의 임상적 기준에 해당하는 경우 강직성 척추염으로 진단</a:t>
            </a:r>
            <a:r>
              <a:rPr lang="en-US" altLang="ko-KR" dirty="0" smtClean="0">
                <a:solidFill>
                  <a:srgbClr val="C249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.</a:t>
            </a:r>
            <a:endParaRPr kumimoji="0" lang="ko-KR" altLang="en-US" b="0" i="0" u="none" strike="noStrike" kern="1200" cap="none" normalizeH="0" baseline="0" noProof="0" dirty="0">
              <a:ln>
                <a:noFill/>
              </a:ln>
              <a:solidFill>
                <a:srgbClr val="C24900"/>
              </a:solidFill>
              <a:effectLst/>
              <a:uLnTx/>
              <a:uFillTx/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6" name="제목 2"/>
          <p:cNvSpPr txBox="1">
            <a:spLocks/>
          </p:cNvSpPr>
          <p:nvPr/>
        </p:nvSpPr>
        <p:spPr>
          <a:xfrm>
            <a:off x="424564" y="6453916"/>
            <a:ext cx="8964488" cy="21544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van </a:t>
            </a:r>
            <a:r>
              <a:rPr lang="en-US" altLang="ko-KR" sz="1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der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 Linden S et al. Arthritis Rheum 1984;27:361</a:t>
            </a:r>
            <a:endParaRPr kumimoji="0" lang="ko-KR" altLang="en-US" sz="1400" b="0" i="0" strike="noStrike" kern="1200" cap="none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178981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941 4.9711E-6 L 1.11111E-6 4.9711E-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.10695 -1.04046E-6 L -3.88889E-6 -1.04046E-6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0.10556 -2.02312E-6 L -5.55556E-7 -2.02312E-6 " pathEditMode="relative" rAng="0" ptsTypes="AA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7" grpId="1"/>
      <p:bldP spid="13" grpId="0"/>
      <p:bldP spid="14" grpId="0"/>
      <p:bldP spid="14" grpId="1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\\Mj\민규 민재 공유\진행프로젝트\봉정이형\psd\이미지.png"/>
          <p:cNvPicPr>
            <a:picLocks noChangeAspect="1" noChangeArrowheads="1"/>
          </p:cNvPicPr>
          <p:nvPr/>
        </p:nvPicPr>
        <p:blipFill>
          <a:blip r:embed="rId2" cstate="print"/>
          <a:srcRect l="70319" t="8251"/>
          <a:stretch>
            <a:fillRect/>
          </a:stretch>
        </p:blipFill>
        <p:spPr bwMode="auto">
          <a:xfrm>
            <a:off x="6429829" y="566057"/>
            <a:ext cx="2713793" cy="6291660"/>
          </a:xfrm>
          <a:prstGeom prst="rect">
            <a:avLst/>
          </a:prstGeom>
          <a:noFill/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대표적인 특징</a:t>
            </a:r>
            <a:endParaRPr lang="ko-KR" altLang="en-US" dirty="0"/>
          </a:p>
        </p:txBody>
      </p:sp>
      <p:pic>
        <p:nvPicPr>
          <p:cNvPr id="8196" name="Picture 4" descr="\\Mj\민규 민재 공유\진행프로젝트\봉정이형\psd\이미지.png"/>
          <p:cNvPicPr>
            <a:picLocks noChangeAspect="1" noChangeArrowheads="1"/>
          </p:cNvPicPr>
          <p:nvPr/>
        </p:nvPicPr>
        <p:blipFill>
          <a:blip r:embed="rId2" cstate="print"/>
          <a:srcRect l="37618" t="8251" r="27935"/>
          <a:stretch>
            <a:fillRect/>
          </a:stretch>
        </p:blipFill>
        <p:spPr bwMode="auto">
          <a:xfrm>
            <a:off x="3439886" y="566057"/>
            <a:ext cx="3149600" cy="6291660"/>
          </a:xfrm>
          <a:prstGeom prst="rect">
            <a:avLst/>
          </a:prstGeom>
          <a:noFill/>
        </p:spPr>
      </p:pic>
      <p:pic>
        <p:nvPicPr>
          <p:cNvPr id="8197" name="Picture 5" descr="\\Mj\민규 민재 공유\진행프로젝트\봉정이형\psd\점-1.png"/>
          <p:cNvPicPr>
            <a:picLocks noChangeAspect="1" noChangeArrowheads="1"/>
          </p:cNvPicPr>
          <p:nvPr/>
        </p:nvPicPr>
        <p:blipFill>
          <a:blip r:embed="rId3" cstate="print"/>
          <a:srcRect l="43015" t="51429" r="33650"/>
          <a:stretch>
            <a:fillRect/>
          </a:stretch>
        </p:blipFill>
        <p:spPr bwMode="auto">
          <a:xfrm>
            <a:off x="3933371" y="3526971"/>
            <a:ext cx="2133600" cy="3330746"/>
          </a:xfrm>
          <a:prstGeom prst="rect">
            <a:avLst/>
          </a:prstGeom>
          <a:noFill/>
        </p:spPr>
      </p:pic>
      <p:pic>
        <p:nvPicPr>
          <p:cNvPr id="13" name="Picture 5" descr="\\Mj\민규 민재 공유\진행프로젝트\봉정이형\psd\점-1.png"/>
          <p:cNvPicPr>
            <a:picLocks noChangeAspect="1" noChangeArrowheads="1"/>
          </p:cNvPicPr>
          <p:nvPr/>
        </p:nvPicPr>
        <p:blipFill>
          <a:blip r:embed="rId3" cstate="print"/>
          <a:srcRect l="68732" t="15235" r="17775" b="65292"/>
          <a:stretch>
            <a:fillRect/>
          </a:stretch>
        </p:blipFill>
        <p:spPr bwMode="auto">
          <a:xfrm>
            <a:off x="6284686" y="1045029"/>
            <a:ext cx="1233714" cy="1335314"/>
          </a:xfrm>
          <a:prstGeom prst="rect">
            <a:avLst/>
          </a:prstGeom>
          <a:noFill/>
        </p:spPr>
      </p:pic>
      <p:pic>
        <p:nvPicPr>
          <p:cNvPr id="14" name="Picture 5" descr="\\Mj\민규 민재 공유\진행프로젝트\봉정이형\psd\점-1.png"/>
          <p:cNvPicPr>
            <a:picLocks noChangeAspect="1" noChangeArrowheads="1"/>
          </p:cNvPicPr>
          <p:nvPr/>
        </p:nvPicPr>
        <p:blipFill>
          <a:blip r:embed="rId3" cstate="print"/>
          <a:srcRect l="86193" t="15235" b="64657"/>
          <a:stretch>
            <a:fillRect/>
          </a:stretch>
        </p:blipFill>
        <p:spPr bwMode="auto">
          <a:xfrm>
            <a:off x="7881257" y="1045029"/>
            <a:ext cx="1262365" cy="1378857"/>
          </a:xfrm>
          <a:prstGeom prst="rect">
            <a:avLst/>
          </a:prstGeom>
          <a:noFill/>
        </p:spPr>
      </p:pic>
      <p:pic>
        <p:nvPicPr>
          <p:cNvPr id="15" name="Picture 5" descr="\\Mj\민규 민재 공유\진행프로젝트\봉정이형\psd\점-1.png"/>
          <p:cNvPicPr>
            <a:picLocks noChangeAspect="1" noChangeArrowheads="1"/>
          </p:cNvPicPr>
          <p:nvPr/>
        </p:nvPicPr>
        <p:blipFill>
          <a:blip r:embed="rId3" cstate="print"/>
          <a:srcRect l="72541" t="48465" r="15077" b="34179"/>
          <a:stretch>
            <a:fillRect/>
          </a:stretch>
        </p:blipFill>
        <p:spPr bwMode="auto">
          <a:xfrm>
            <a:off x="6633029" y="3323771"/>
            <a:ext cx="1132114" cy="1190172"/>
          </a:xfrm>
          <a:prstGeom prst="rect">
            <a:avLst/>
          </a:prstGeom>
          <a:noFill/>
        </p:spPr>
      </p:pic>
      <p:pic>
        <p:nvPicPr>
          <p:cNvPr id="16" name="Picture 5" descr="\\Mj\민규 민재 공유\진행프로젝트\봉정이형\psd\점-1.png"/>
          <p:cNvPicPr>
            <a:picLocks noChangeAspect="1" noChangeArrowheads="1"/>
          </p:cNvPicPr>
          <p:nvPr/>
        </p:nvPicPr>
        <p:blipFill>
          <a:blip r:embed="rId3" cstate="print"/>
          <a:srcRect l="83971" t="48889" r="3329" b="35237"/>
          <a:stretch>
            <a:fillRect/>
          </a:stretch>
        </p:blipFill>
        <p:spPr bwMode="auto">
          <a:xfrm>
            <a:off x="7678057" y="3352800"/>
            <a:ext cx="1161143" cy="1088571"/>
          </a:xfrm>
          <a:prstGeom prst="rect">
            <a:avLst/>
          </a:prstGeom>
          <a:noFill/>
        </p:spPr>
      </p:pic>
      <p:pic>
        <p:nvPicPr>
          <p:cNvPr id="17" name="Picture 5" descr="\\Mj\민규 민재 공유\진행프로젝트\봉정이형\psd\점-1.png"/>
          <p:cNvPicPr>
            <a:picLocks noChangeAspect="1" noChangeArrowheads="1"/>
          </p:cNvPicPr>
          <p:nvPr/>
        </p:nvPicPr>
        <p:blipFill>
          <a:blip r:embed="rId3" cstate="print"/>
          <a:srcRect l="73018" t="74499" r="15711" b="8568"/>
          <a:stretch>
            <a:fillRect/>
          </a:stretch>
        </p:blipFill>
        <p:spPr bwMode="auto">
          <a:xfrm>
            <a:off x="6676571" y="5109029"/>
            <a:ext cx="1030515" cy="1161142"/>
          </a:xfrm>
          <a:prstGeom prst="rect">
            <a:avLst/>
          </a:prstGeom>
          <a:noFill/>
        </p:spPr>
      </p:pic>
      <p:pic>
        <p:nvPicPr>
          <p:cNvPr id="18" name="Picture 5" descr="\\Mj\민규 민재 공유\진행프로젝트\봉정이형\psd\점-1.png"/>
          <p:cNvPicPr>
            <a:picLocks noChangeAspect="1" noChangeArrowheads="1"/>
          </p:cNvPicPr>
          <p:nvPr/>
        </p:nvPicPr>
        <p:blipFill>
          <a:blip r:embed="rId3" cstate="print"/>
          <a:srcRect l="84447" t="75981" r="4123" b="8356"/>
          <a:stretch>
            <a:fillRect/>
          </a:stretch>
        </p:blipFill>
        <p:spPr bwMode="auto">
          <a:xfrm>
            <a:off x="7721600" y="5210629"/>
            <a:ext cx="1045029" cy="1074057"/>
          </a:xfrm>
          <a:prstGeom prst="rect">
            <a:avLst/>
          </a:prstGeom>
          <a:noFill/>
        </p:spPr>
      </p:pic>
      <p:grpSp>
        <p:nvGrpSpPr>
          <p:cNvPr id="23" name="그룹 22"/>
          <p:cNvGrpSpPr/>
          <p:nvPr/>
        </p:nvGrpSpPr>
        <p:grpSpPr>
          <a:xfrm>
            <a:off x="217714" y="1959429"/>
            <a:ext cx="3614057" cy="3149600"/>
            <a:chOff x="217714" y="1959429"/>
            <a:chExt cx="3614057" cy="3149600"/>
          </a:xfrm>
        </p:grpSpPr>
        <p:grpSp>
          <p:nvGrpSpPr>
            <p:cNvPr id="9" name="그룹 8"/>
            <p:cNvGrpSpPr/>
            <p:nvPr/>
          </p:nvGrpSpPr>
          <p:grpSpPr>
            <a:xfrm>
              <a:off x="217714" y="1959429"/>
              <a:ext cx="3614057" cy="3149600"/>
              <a:chOff x="217714" y="1959429"/>
              <a:chExt cx="3614057" cy="3149600"/>
            </a:xfrm>
          </p:grpSpPr>
          <p:pic>
            <p:nvPicPr>
              <p:cNvPr id="2" name="Picture 2" descr="\\Mj\민규 민재 공유\진행프로젝트\봉정이형\psd\박스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2377" t="28570" r="58096" b="25500"/>
              <a:stretch>
                <a:fillRect/>
              </a:stretch>
            </p:blipFill>
            <p:spPr bwMode="auto">
              <a:xfrm>
                <a:off x="217714" y="1959429"/>
                <a:ext cx="3614057" cy="3149600"/>
              </a:xfrm>
              <a:prstGeom prst="rect">
                <a:avLst/>
              </a:prstGeom>
              <a:noFill/>
            </p:spPr>
          </p:pic>
          <p:pic>
            <p:nvPicPr>
              <p:cNvPr id="8195" name="Picture 3" descr="\\Mj\민규 민재 공유\진행프로젝트\봉정이형\psd\쩜.pn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4600" t="35766" r="88257" b="57038"/>
              <a:stretch>
                <a:fillRect/>
              </a:stretch>
            </p:blipFill>
            <p:spPr bwMode="auto">
              <a:xfrm>
                <a:off x="420914" y="2452914"/>
                <a:ext cx="653143" cy="493486"/>
              </a:xfrm>
              <a:prstGeom prst="rect">
                <a:avLst/>
              </a:prstGeom>
              <a:noFill/>
            </p:spPr>
          </p:pic>
          <p:pic>
            <p:nvPicPr>
              <p:cNvPr id="6" name="Picture 3" descr="\\Mj\민규 민재 공유\진행프로젝트\봉정이형\psd\쩜.pn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4600" t="44232" r="88733" b="49630"/>
              <a:stretch>
                <a:fillRect/>
              </a:stretch>
            </p:blipFill>
            <p:spPr bwMode="auto">
              <a:xfrm>
                <a:off x="420914" y="3033486"/>
                <a:ext cx="609600" cy="420914"/>
              </a:xfrm>
              <a:prstGeom prst="rect">
                <a:avLst/>
              </a:prstGeom>
              <a:noFill/>
            </p:spPr>
          </p:pic>
          <p:pic>
            <p:nvPicPr>
              <p:cNvPr id="7" name="Picture 3" descr="\\Mj\민규 민재 공유\진행프로젝트\봉정이형\psd\쩜.pn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4600" t="51217" r="88256" b="41798"/>
              <a:stretch>
                <a:fillRect/>
              </a:stretch>
            </p:blipFill>
            <p:spPr bwMode="auto">
              <a:xfrm>
                <a:off x="420914" y="3512457"/>
                <a:ext cx="653143" cy="478972"/>
              </a:xfrm>
              <a:prstGeom prst="rect">
                <a:avLst/>
              </a:prstGeom>
              <a:noFill/>
            </p:spPr>
          </p:pic>
          <p:pic>
            <p:nvPicPr>
              <p:cNvPr id="8" name="Picture 3" descr="\\Mj\민규 민재 공유\진행프로젝트\봉정이형\psd\쩜.pn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4600" t="58202" r="87939" b="33755"/>
              <a:stretch>
                <a:fillRect/>
              </a:stretch>
            </p:blipFill>
            <p:spPr bwMode="auto">
              <a:xfrm>
                <a:off x="420914" y="3991429"/>
                <a:ext cx="682172" cy="551542"/>
              </a:xfrm>
              <a:prstGeom prst="rect">
                <a:avLst/>
              </a:prstGeom>
              <a:noFill/>
            </p:spPr>
          </p:pic>
        </p:grpSp>
        <p:sp>
          <p:nvSpPr>
            <p:cNvPr id="19" name="TextBox 18"/>
            <p:cNvSpPr txBox="1"/>
            <p:nvPr/>
          </p:nvSpPr>
          <p:spPr>
            <a:xfrm>
              <a:off x="669054" y="2435402"/>
              <a:ext cx="1968809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600" dirty="0" smtClean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2600" dirty="0" err="1" smtClean="0">
                  <a:solidFill>
                    <a:schemeClr val="bg1"/>
                  </a:solidFill>
                  <a:latin typeface="+mn-ea"/>
                </a:rPr>
                <a:t>염증성요통</a:t>
              </a:r>
              <a:endParaRPr lang="ko-KR" altLang="en-US" sz="2600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69054" y="2982438"/>
              <a:ext cx="2752677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600" dirty="0" smtClean="0">
                  <a:solidFill>
                    <a:schemeClr val="bg1"/>
                  </a:solidFill>
                  <a:latin typeface="+mn-ea"/>
                </a:rPr>
                <a:t> 비대칭적 관절염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82400" y="3461409"/>
              <a:ext cx="1851789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600" dirty="0" err="1" smtClean="0">
                  <a:solidFill>
                    <a:schemeClr val="bg1"/>
                  </a:solidFill>
                  <a:latin typeface="+mn-ea"/>
                </a:rPr>
                <a:t>골부착부염</a:t>
              </a:r>
              <a:endParaRPr lang="ko-KR" altLang="en-US" sz="2600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92025" y="4012952"/>
              <a:ext cx="1518364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600" dirty="0" err="1" smtClean="0">
                  <a:solidFill>
                    <a:schemeClr val="bg1"/>
                  </a:solidFill>
                  <a:latin typeface="+mn-ea"/>
                </a:rPr>
                <a:t>포도막염</a:t>
              </a:r>
              <a:endParaRPr lang="ko-KR" altLang="en-US" sz="2600" dirty="0">
                <a:solidFill>
                  <a:schemeClr val="bg1"/>
                </a:solidFill>
                <a:latin typeface="+mn-ea"/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" dur="4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2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7953" y="188640"/>
            <a:ext cx="3743325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34700078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강직성척추염 특성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88224" y="801579"/>
            <a:ext cx="273630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1" lang="ko-KR" altLang="en-US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환자수</a:t>
            </a:r>
            <a:r>
              <a:rPr kumimoji="1" lang="en-US" altLang="ko-KR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 (</a:t>
            </a:r>
            <a:r>
              <a:rPr kumimoji="1" lang="ko-KR" altLang="en-US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총</a:t>
            </a:r>
            <a:r>
              <a:rPr kumimoji="1" lang="en-US" altLang="ko-KR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830</a:t>
            </a:r>
            <a:r>
              <a:rPr kumimoji="1" lang="ko-KR" altLang="en-US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명</a:t>
            </a:r>
            <a:r>
              <a:rPr kumimoji="1" lang="en-US" altLang="ko-KR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, %)</a:t>
            </a:r>
            <a:endParaRPr lang="ko-KR" altLang="en-US" sz="1500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551543" y="1030514"/>
            <a:ext cx="8128000" cy="5827203"/>
            <a:chOff x="551543" y="1030514"/>
            <a:chExt cx="8128000" cy="5827203"/>
          </a:xfrm>
        </p:grpSpPr>
        <p:pic>
          <p:nvPicPr>
            <p:cNvPr id="2" name="Picture 2" descr="\\Mj\민규 민재 공유\진행프로젝트\봉정이형\psd\09.png"/>
            <p:cNvPicPr>
              <a:picLocks noChangeAspect="1" noChangeArrowheads="1"/>
            </p:cNvPicPr>
            <p:nvPr/>
          </p:nvPicPr>
          <p:blipFill>
            <a:blip r:embed="rId2" cstate="print"/>
            <a:srcRect l="6028" t="15024" r="5076"/>
            <a:stretch>
              <a:fillRect/>
            </a:stretch>
          </p:blipFill>
          <p:spPr bwMode="auto">
            <a:xfrm>
              <a:off x="551543" y="1030514"/>
              <a:ext cx="8128000" cy="5827203"/>
            </a:xfrm>
            <a:prstGeom prst="rect">
              <a:avLst/>
            </a:prstGeom>
            <a:noFill/>
          </p:spPr>
        </p:pic>
        <p:sp>
          <p:nvSpPr>
            <p:cNvPr id="7" name="TextBox 6"/>
            <p:cNvSpPr txBox="1"/>
            <p:nvPr/>
          </p:nvSpPr>
          <p:spPr>
            <a:xfrm>
              <a:off x="978421" y="1271017"/>
              <a:ext cx="27363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나이 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78421" y="1822655"/>
              <a:ext cx="27363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증상이 처음 나온 때 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978421" y="2374293"/>
              <a:ext cx="27363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증상기간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78421" y="2925931"/>
              <a:ext cx="27363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남</a:t>
              </a:r>
              <a:r>
                <a:rPr kumimoji="1" lang="en-US" altLang="ko-KR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/</a:t>
              </a:r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여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978421" y="3477569"/>
              <a:ext cx="27363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가족력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978421" y="4029207"/>
              <a:ext cx="27363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관절염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78421" y="4580845"/>
              <a:ext cx="27363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청소년기에 발생한 </a:t>
              </a:r>
              <a:r>
                <a:rPr kumimoji="1" lang="ko-KR" altLang="en-US" b="1" dirty="0" err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강척</a:t>
              </a:r>
              <a:endParaRPr kumimoji="1" lang="ko-KR" altLang="en-US" b="1" dirty="0" smtClean="0">
                <a:solidFill>
                  <a:schemeClr val="bg1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78421" y="5132483"/>
              <a:ext cx="27363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HLA-B27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78421" y="5684118"/>
              <a:ext cx="27363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TNF</a:t>
              </a:r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억제제사용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838349" y="1271017"/>
              <a:ext cx="273630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33.2 ± 10.1</a:t>
              </a:r>
              <a:r>
                <a:rPr kumimoji="1" lang="ko-KR" altLang="en-US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838349" y="1822655"/>
              <a:ext cx="273630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20.9 ± 8.1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838349" y="2374293"/>
              <a:ext cx="273630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12.1 ± 8.1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995374" y="2925931"/>
              <a:ext cx="442225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732 (830, 88.2), 98 (830, 11.8)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838349" y="3477569"/>
              <a:ext cx="273630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157 (802, 19.6)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838349" y="4029207"/>
              <a:ext cx="273630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391 (826, 47.1)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838349" y="4580845"/>
              <a:ext cx="273630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236 (823, 28.7)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838349" y="5132483"/>
              <a:ext cx="273630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727 (767, 94.8)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838349" y="5684118"/>
              <a:ext cx="273630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224 (830, 26.9)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712 4.73988E-6 L -2.5E-6 4.73988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강직성척추염 특성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88224" y="801579"/>
            <a:ext cx="209131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1" lang="ko-KR" altLang="en-US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환자수</a:t>
            </a:r>
            <a:r>
              <a:rPr kumimoji="1" lang="en-US" altLang="ko-KR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 (</a:t>
            </a:r>
            <a:r>
              <a:rPr kumimoji="1" lang="ko-KR" altLang="en-US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총</a:t>
            </a:r>
            <a:r>
              <a:rPr kumimoji="1" lang="en-US" altLang="ko-KR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830</a:t>
            </a:r>
            <a:r>
              <a:rPr kumimoji="1" lang="ko-KR" altLang="en-US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명</a:t>
            </a:r>
            <a:r>
              <a:rPr kumimoji="1" lang="en-US" altLang="ko-KR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, %)</a:t>
            </a:r>
            <a:endParaRPr lang="ko-KR" altLang="en-US" sz="1500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51543" y="1030514"/>
            <a:ext cx="8128000" cy="5827203"/>
            <a:chOff x="551543" y="1030514"/>
            <a:chExt cx="8128000" cy="5827203"/>
          </a:xfrm>
        </p:grpSpPr>
        <p:pic>
          <p:nvPicPr>
            <p:cNvPr id="2" name="Picture 2" descr="\\Mj\민규 민재 공유\진행프로젝트\봉정이형\psd\09.png"/>
            <p:cNvPicPr>
              <a:picLocks noChangeAspect="1" noChangeArrowheads="1"/>
            </p:cNvPicPr>
            <p:nvPr/>
          </p:nvPicPr>
          <p:blipFill>
            <a:blip r:embed="rId2" cstate="print"/>
            <a:srcRect l="6028" t="15024" r="5076"/>
            <a:stretch>
              <a:fillRect/>
            </a:stretch>
          </p:blipFill>
          <p:spPr bwMode="auto">
            <a:xfrm>
              <a:off x="551543" y="1030514"/>
              <a:ext cx="8128000" cy="5827203"/>
            </a:xfrm>
            <a:prstGeom prst="rect">
              <a:avLst/>
            </a:prstGeom>
            <a:noFill/>
          </p:spPr>
        </p:pic>
        <p:sp>
          <p:nvSpPr>
            <p:cNvPr id="13" name="TextBox 12"/>
            <p:cNvSpPr txBox="1"/>
            <p:nvPr/>
          </p:nvSpPr>
          <p:spPr>
            <a:xfrm>
              <a:off x="978421" y="4580845"/>
              <a:ext cx="27363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심장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78421" y="5132483"/>
              <a:ext cx="27363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신장</a:t>
              </a:r>
              <a:endParaRPr kumimoji="1" lang="en-US" altLang="ko-KR" b="1" dirty="0" smtClean="0">
                <a:solidFill>
                  <a:schemeClr val="bg1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78421" y="5684118"/>
              <a:ext cx="27363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대장</a:t>
              </a:r>
              <a:r>
                <a:rPr kumimoji="1" lang="ko-KR" altLang="en-US" b="1" dirty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염</a:t>
              </a:r>
              <a:endParaRPr kumimoji="1" lang="ko-KR" altLang="en-US" b="1" dirty="0" smtClean="0">
                <a:solidFill>
                  <a:schemeClr val="bg1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838349" y="4580845"/>
              <a:ext cx="273630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13 (806, 1.6)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838349" y="5132483"/>
              <a:ext cx="273630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32 (806, 3.9)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838349" y="5684118"/>
              <a:ext cx="273630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9 (806, 1.1)</a:t>
              </a: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755576" y="1722566"/>
              <a:ext cx="7625840" cy="2791449"/>
            </a:xfrm>
            <a:prstGeom prst="rect">
              <a:avLst/>
            </a:prstGeom>
            <a:solidFill>
              <a:schemeClr val="accent1">
                <a:alpha val="2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982040" y="1231369"/>
              <a:ext cx="27595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b="1" dirty="0" err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골부착부염</a:t>
              </a:r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 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874698" y="1231369"/>
              <a:ext cx="2759506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dirty="0">
                  <a:latin typeface="+mn-ea"/>
                  <a:ea typeface="+mn-ea"/>
                </a:rPr>
                <a:t>344 (805, 42.7)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982040" y="1789383"/>
              <a:ext cx="27595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err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포도막염</a:t>
              </a:r>
              <a:endParaRPr kumimoji="1" lang="ko-KR" altLang="en-US" b="1" dirty="0" smtClean="0">
                <a:solidFill>
                  <a:schemeClr val="bg1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755576" y="2355685"/>
              <a:ext cx="32397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한쪽</a:t>
              </a:r>
              <a:r>
                <a:rPr kumimoji="1" lang="en-US" altLang="ko-KR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, </a:t>
              </a:r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양쪽</a:t>
              </a:r>
              <a:r>
                <a:rPr kumimoji="1" lang="en-US" altLang="ko-KR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, </a:t>
              </a:r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번갈아 가면서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014837" y="2925931"/>
              <a:ext cx="28620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빈도수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014837" y="3459245"/>
              <a:ext cx="28620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한번</a:t>
              </a:r>
              <a:r>
                <a:rPr kumimoji="1" lang="en-US" altLang="ko-KR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, </a:t>
              </a:r>
              <a:r>
                <a:rPr kumimoji="1" lang="ko-KR" altLang="en-US" b="1" dirty="0" err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두번</a:t>
              </a:r>
              <a:r>
                <a:rPr kumimoji="1" lang="en-US" altLang="ko-KR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, </a:t>
              </a:r>
              <a:r>
                <a:rPr kumimoji="1" lang="ko-KR" altLang="en-US" b="1" dirty="0" err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세번</a:t>
              </a:r>
              <a:endParaRPr kumimoji="1" lang="ko-KR" altLang="en-US" b="1" dirty="0" smtClean="0">
                <a:solidFill>
                  <a:schemeClr val="bg1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014837" y="4013785"/>
              <a:ext cx="28620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ko-KR" altLang="en-US" b="1" dirty="0" err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네번</a:t>
              </a:r>
              <a:r>
                <a:rPr kumimoji="1" lang="en-US" altLang="ko-KR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, </a:t>
              </a:r>
              <a:r>
                <a:rPr kumimoji="1" lang="ko-KR" altLang="en-US" b="1" dirty="0" err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다섯번</a:t>
              </a:r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 이상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838348" y="2374293"/>
              <a:ext cx="3118027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63.6 %, 11.8 %, 24.6 %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995374" y="2925931"/>
              <a:ext cx="442225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3.7 (4.3)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695437" y="3477569"/>
              <a:ext cx="3118027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33.5%, 23.6%, 11.6%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838349" y="4029207"/>
              <a:ext cx="2736304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1900" dirty="0" smtClean="0">
                  <a:solidFill>
                    <a:srgbClr val="004B8B"/>
                  </a:solidFill>
                  <a:latin typeface="+mn-ea"/>
                  <a:cs typeface="Times New Roman" pitchFamily="18" charset="0"/>
                </a:rPr>
                <a:t>9.4 %, 20.9 %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874698" y="1789383"/>
              <a:ext cx="2759506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dirty="0">
                  <a:latin typeface="+mn-ea"/>
                  <a:ea typeface="+mn-ea"/>
                </a:rPr>
                <a:t>246 (829, 29.7)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268910190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653 -0.00023 L -2.5E-6 -2.59259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719884" y="846106"/>
            <a:ext cx="7436247" cy="5823254"/>
            <a:chOff x="719884" y="846106"/>
            <a:chExt cx="7436247" cy="5823254"/>
          </a:xfrm>
        </p:grpSpPr>
        <p:pic>
          <p:nvPicPr>
            <p:cNvPr id="7171" name="Picture 3" descr="C:\Users\eki00218\Desktop\gg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50" y="846106"/>
              <a:ext cx="7344816" cy="5823254"/>
            </a:xfrm>
            <a:prstGeom prst="rect">
              <a:avLst/>
            </a:prstGeom>
            <a:noFill/>
            <a:effectLst>
              <a:reflection blurRad="6350" stA="52000" endA="300" endPos="4000" dir="5400000" sy="-100000" algn="bl" rotWithShape="0"/>
            </a:effectLst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719884" y="984336"/>
              <a:ext cx="3071298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b="1" dirty="0" err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골부착부염</a:t>
              </a:r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 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19884" y="1388510"/>
              <a:ext cx="3071298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b="1" dirty="0" err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포도막염</a:t>
              </a:r>
              <a:endParaRPr kumimoji="1" lang="ko-KR" altLang="en-US" b="1" dirty="0" smtClean="0">
                <a:solidFill>
                  <a:schemeClr val="bg1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19884" y="1792683"/>
              <a:ext cx="3071298" cy="336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sz="1600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한쪽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19884" y="2196857"/>
              <a:ext cx="3071298" cy="336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sz="1600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양쪽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19884" y="2601031"/>
              <a:ext cx="3071298" cy="336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sz="1600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번갈아 가면서 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19884" y="3005205"/>
              <a:ext cx="3071298" cy="336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sz="1600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빈도수 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19884" y="3409378"/>
              <a:ext cx="3071298" cy="336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sz="1600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한번 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19884" y="3813552"/>
              <a:ext cx="3071298" cy="336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sz="1600" b="1" dirty="0" err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두번</a:t>
              </a:r>
              <a:endParaRPr kumimoji="1" lang="ko-KR" altLang="en-US" sz="1600" b="1" dirty="0" smtClean="0">
                <a:solidFill>
                  <a:schemeClr val="bg1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19884" y="4217726"/>
              <a:ext cx="3071298" cy="336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sz="1600" b="1" dirty="0" err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세번</a:t>
              </a:r>
              <a:endParaRPr kumimoji="1" lang="ko-KR" altLang="en-US" sz="1600" b="1" dirty="0" smtClean="0">
                <a:solidFill>
                  <a:schemeClr val="bg1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19884" y="4621899"/>
              <a:ext cx="3071298" cy="336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sz="1600" b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네번</a:t>
              </a:r>
              <a:r>
                <a:rPr kumimoji="1" lang="ko-KR" altLang="en-US" sz="1600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19884" y="5026073"/>
              <a:ext cx="3071298" cy="336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sz="1600" b="1" dirty="0" err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다섯번</a:t>
              </a:r>
              <a:r>
                <a:rPr kumimoji="1" lang="ko-KR" altLang="en-US" sz="1600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 이상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19884" y="5430247"/>
              <a:ext cx="3071298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심장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19884" y="5834421"/>
              <a:ext cx="3071298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신장 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9884" y="6238593"/>
              <a:ext cx="3071298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kumimoji="1" lang="ko-KR" altLang="en-US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대장염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890440" y="978509"/>
              <a:ext cx="4265691" cy="382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dirty="0">
                  <a:latin typeface="+mn-ea"/>
                  <a:ea typeface="+mn-ea"/>
                </a:rPr>
                <a:t>344 (805, 42.7)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890440" y="1380270"/>
              <a:ext cx="4265691" cy="382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dirty="0" smtClean="0">
                  <a:latin typeface="+mn-ea"/>
                  <a:ea typeface="+mn-ea"/>
                </a:rPr>
                <a:t>246 </a:t>
              </a:r>
              <a:r>
                <a:rPr lang="en-US" altLang="ko-KR" dirty="0">
                  <a:latin typeface="+mn-ea"/>
                  <a:ea typeface="+mn-ea"/>
                </a:rPr>
                <a:t>(</a:t>
              </a:r>
              <a:r>
                <a:rPr lang="en-US" altLang="ko-KR" dirty="0" smtClean="0">
                  <a:latin typeface="+mn-ea"/>
                  <a:ea typeface="+mn-ea"/>
                </a:rPr>
                <a:t>829, 29.7</a:t>
              </a:r>
              <a:r>
                <a:rPr lang="en-US" altLang="ko-KR" dirty="0">
                  <a:latin typeface="+mn-ea"/>
                  <a:ea typeface="+mn-ea"/>
                </a:rPr>
                <a:t>)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890440" y="1782030"/>
              <a:ext cx="4265691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sz="1800" dirty="0" smtClean="0">
                  <a:latin typeface="+mn-ea"/>
                  <a:ea typeface="+mn-ea"/>
                </a:rPr>
                <a:t>63.6%</a:t>
              </a:r>
              <a:endParaRPr lang="en-US" altLang="ko-KR" sz="1800" dirty="0">
                <a:latin typeface="+mn-ea"/>
                <a:ea typeface="+mn-ea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890440" y="2183790"/>
              <a:ext cx="4265691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sz="1800" dirty="0" smtClean="0">
                  <a:latin typeface="+mn-ea"/>
                  <a:ea typeface="+mn-ea"/>
                </a:rPr>
                <a:t>11.8%</a:t>
              </a:r>
              <a:endParaRPr lang="en-US" altLang="ko-KR" sz="1800" dirty="0">
                <a:latin typeface="+mn-ea"/>
                <a:ea typeface="+mn-e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890440" y="2585550"/>
              <a:ext cx="4265691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sz="1800" dirty="0" smtClean="0">
                  <a:latin typeface="+mn-ea"/>
                  <a:ea typeface="+mn-ea"/>
                </a:rPr>
                <a:t>24.6%</a:t>
              </a:r>
              <a:endParaRPr lang="en-US" altLang="ko-KR" sz="1800" dirty="0">
                <a:latin typeface="+mn-ea"/>
                <a:ea typeface="+mn-ea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890440" y="2987311"/>
              <a:ext cx="4265691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sz="1800" dirty="0" smtClean="0">
                  <a:latin typeface="+mn-ea"/>
                  <a:ea typeface="+mn-ea"/>
                </a:rPr>
                <a:t>3.7 (4.3)</a:t>
              </a:r>
              <a:endParaRPr lang="en-US" altLang="ko-KR" sz="1800" dirty="0">
                <a:latin typeface="+mn-ea"/>
                <a:ea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890440" y="3389071"/>
              <a:ext cx="4265691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sz="1800" dirty="0" smtClean="0">
                  <a:latin typeface="+mn-ea"/>
                  <a:ea typeface="+mn-ea"/>
                </a:rPr>
                <a:t>33.5%</a:t>
              </a:r>
              <a:endParaRPr lang="en-US" altLang="ko-KR" sz="1800" dirty="0">
                <a:latin typeface="+mn-ea"/>
                <a:ea typeface="+mn-ea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890440" y="3790831"/>
              <a:ext cx="4265691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sz="1800" dirty="0" smtClean="0">
                  <a:latin typeface="+mn-ea"/>
                  <a:ea typeface="+mn-ea"/>
                </a:rPr>
                <a:t>24.6%</a:t>
              </a:r>
              <a:endParaRPr lang="en-US" altLang="ko-KR" sz="1800" dirty="0">
                <a:latin typeface="+mn-ea"/>
                <a:ea typeface="+mn-ea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890440" y="4192591"/>
              <a:ext cx="4265691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sz="1800" dirty="0" smtClean="0">
                  <a:latin typeface="+mn-ea"/>
                  <a:ea typeface="+mn-ea"/>
                </a:rPr>
                <a:t>11.6%</a:t>
              </a:r>
              <a:endParaRPr lang="en-US" altLang="ko-KR" sz="1800" dirty="0">
                <a:latin typeface="+mn-ea"/>
                <a:ea typeface="+mn-ea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890440" y="4594351"/>
              <a:ext cx="4265691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sz="1800" dirty="0" smtClean="0">
                  <a:latin typeface="+mn-ea"/>
                  <a:ea typeface="+mn-ea"/>
                </a:rPr>
                <a:t>9.4%</a:t>
              </a:r>
              <a:endParaRPr lang="en-US" altLang="ko-KR" sz="1800" dirty="0">
                <a:latin typeface="+mn-ea"/>
                <a:ea typeface="+mn-ea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890440" y="4996112"/>
              <a:ext cx="4265691" cy="366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sz="1800" dirty="0" smtClean="0">
                  <a:latin typeface="+mn-ea"/>
                  <a:ea typeface="+mn-ea"/>
                </a:rPr>
                <a:t>20.9%</a:t>
              </a:r>
              <a:endParaRPr lang="en-US" altLang="ko-KR" sz="1800" dirty="0">
                <a:latin typeface="+mn-ea"/>
                <a:ea typeface="+mn-ea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890440" y="5397872"/>
              <a:ext cx="4265691" cy="382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dirty="0" smtClean="0">
                  <a:latin typeface="+mn-ea"/>
                  <a:ea typeface="+mn-ea"/>
                </a:rPr>
                <a:t>13 </a:t>
              </a:r>
              <a:r>
                <a:rPr lang="en-US" altLang="ko-KR" dirty="0">
                  <a:latin typeface="+mn-ea"/>
                  <a:ea typeface="+mn-ea"/>
                </a:rPr>
                <a:t>(</a:t>
              </a:r>
              <a:r>
                <a:rPr lang="en-US" altLang="ko-KR" dirty="0" smtClean="0">
                  <a:latin typeface="+mn-ea"/>
                  <a:ea typeface="+mn-ea"/>
                </a:rPr>
                <a:t>806, 1.6)</a:t>
              </a:r>
              <a:endParaRPr lang="en-US" altLang="ko-KR" dirty="0">
                <a:latin typeface="+mn-ea"/>
                <a:ea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890440" y="5799632"/>
              <a:ext cx="4265691" cy="382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dirty="0" smtClean="0">
                  <a:latin typeface="+mn-ea"/>
                  <a:ea typeface="+mn-ea"/>
                </a:rPr>
                <a:t>32 </a:t>
              </a:r>
              <a:r>
                <a:rPr lang="en-US" altLang="ko-KR" dirty="0">
                  <a:latin typeface="+mn-ea"/>
                  <a:ea typeface="+mn-ea"/>
                </a:rPr>
                <a:t>(</a:t>
              </a:r>
              <a:r>
                <a:rPr lang="en-US" altLang="ko-KR" dirty="0" smtClean="0">
                  <a:latin typeface="+mn-ea"/>
                  <a:ea typeface="+mn-ea"/>
                </a:rPr>
                <a:t>806, 3.9)</a:t>
              </a:r>
              <a:endParaRPr lang="en-US" altLang="ko-KR" dirty="0">
                <a:latin typeface="+mn-ea"/>
                <a:ea typeface="+mn-ea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890440" y="6201395"/>
              <a:ext cx="4265691" cy="382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algn="ctr">
                <a:defRPr kumimoji="1" sz="1900">
                  <a:solidFill>
                    <a:srgbClr val="004B8B"/>
                  </a:solidFill>
                  <a:latin typeface="-웹윤고딕130" pitchFamily="18" charset="-127"/>
                  <a:ea typeface="-웹윤고딕130" pitchFamily="18" charset="-127"/>
                  <a:cs typeface="Times New Roman" pitchFamily="18" charset="0"/>
                </a:defRPr>
              </a:lvl1pPr>
            </a:lstStyle>
            <a:p>
              <a:r>
                <a:rPr lang="en-US" altLang="ko-KR" dirty="0">
                  <a:latin typeface="+mn-ea"/>
                  <a:ea typeface="+mn-ea"/>
                </a:rPr>
                <a:t>9</a:t>
              </a:r>
              <a:r>
                <a:rPr lang="en-US" altLang="ko-KR" dirty="0" smtClean="0">
                  <a:latin typeface="+mn-ea"/>
                  <a:ea typeface="+mn-ea"/>
                </a:rPr>
                <a:t> </a:t>
              </a:r>
              <a:r>
                <a:rPr lang="en-US" altLang="ko-KR" dirty="0">
                  <a:latin typeface="+mn-ea"/>
                  <a:ea typeface="+mn-ea"/>
                </a:rPr>
                <a:t>(</a:t>
              </a:r>
              <a:r>
                <a:rPr lang="en-US" altLang="ko-KR" dirty="0" smtClean="0">
                  <a:latin typeface="+mn-ea"/>
                  <a:ea typeface="+mn-ea"/>
                </a:rPr>
                <a:t>806, 1.1)</a:t>
              </a:r>
              <a:endParaRPr lang="en-US" altLang="ko-KR" dirty="0">
                <a:latin typeface="+mn-ea"/>
                <a:ea typeface="+mn-ea"/>
              </a:endParaRPr>
            </a:p>
          </p:txBody>
        </p:sp>
      </p:grpSp>
      <p:sp>
        <p:nvSpPr>
          <p:cNvPr id="3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강직성척추염 특성</a:t>
            </a:r>
            <a:endParaRPr lang="ko-KR" alt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6225097" y="569976"/>
            <a:ext cx="209131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1" lang="ko-KR" altLang="en-US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환자수</a:t>
            </a:r>
            <a:r>
              <a:rPr kumimoji="1" lang="en-US" altLang="ko-KR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 (</a:t>
            </a:r>
            <a:r>
              <a:rPr kumimoji="1" lang="ko-KR" altLang="en-US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총</a:t>
            </a:r>
            <a:r>
              <a:rPr kumimoji="1" lang="en-US" altLang="ko-KR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830</a:t>
            </a:r>
            <a:r>
              <a:rPr kumimoji="1" lang="ko-KR" altLang="en-US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명</a:t>
            </a:r>
            <a:r>
              <a:rPr kumimoji="1" lang="en-US" altLang="ko-KR" sz="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Times New Roman" pitchFamily="18" charset="0"/>
              </a:rPr>
              <a:t>, %)</a:t>
            </a:r>
            <a:endParaRPr lang="ko-KR" altLang="en-US" sz="1500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4230132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11719 -0.00602 L -3.05556E-6 3.33333E-6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68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첫증상</a:t>
            </a:r>
            <a:endParaRPr lang="ko-KR" altLang="en-US" dirty="0"/>
          </a:p>
        </p:txBody>
      </p:sp>
      <p:grpSp>
        <p:nvGrpSpPr>
          <p:cNvPr id="23" name="그룹 22"/>
          <p:cNvGrpSpPr/>
          <p:nvPr/>
        </p:nvGrpSpPr>
        <p:grpSpPr>
          <a:xfrm>
            <a:off x="4743450" y="1228725"/>
            <a:ext cx="4400172" cy="5628992"/>
            <a:chOff x="4743450" y="1228725"/>
            <a:chExt cx="4400172" cy="5628992"/>
          </a:xfrm>
        </p:grpSpPr>
        <p:pic>
          <p:nvPicPr>
            <p:cNvPr id="2" name="Picture 2" descr="\\Mj\민규 민재 공유\진행프로젝트\봉정이형\psd\박스.png"/>
            <p:cNvPicPr>
              <a:picLocks noChangeAspect="1" noChangeArrowheads="1"/>
            </p:cNvPicPr>
            <p:nvPr/>
          </p:nvPicPr>
          <p:blipFill>
            <a:blip r:embed="rId2" cstate="print"/>
            <a:srcRect l="51875" t="17914"/>
            <a:stretch>
              <a:fillRect/>
            </a:stretch>
          </p:blipFill>
          <p:spPr bwMode="auto">
            <a:xfrm>
              <a:off x="4743450" y="1228725"/>
              <a:ext cx="4400172" cy="5628992"/>
            </a:xfrm>
            <a:prstGeom prst="rect">
              <a:avLst/>
            </a:prstGeom>
            <a:noFill/>
          </p:spPr>
        </p:pic>
        <p:sp>
          <p:nvSpPr>
            <p:cNvPr id="7" name="TextBox 6"/>
            <p:cNvSpPr txBox="1"/>
            <p:nvPr/>
          </p:nvSpPr>
          <p:spPr>
            <a:xfrm>
              <a:off x="5620949" y="1581084"/>
              <a:ext cx="95410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2000" b="1" dirty="0" err="1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첫증상</a:t>
              </a:r>
              <a:endParaRPr kumimoji="1" lang="en-US" altLang="ko-KR" sz="2000" b="1" dirty="0" smtClean="0">
                <a:solidFill>
                  <a:schemeClr val="bg1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165396" y="2195572"/>
              <a:ext cx="19335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dirty="0" smtClean="0">
                  <a:solidFill>
                    <a:srgbClr val="002060"/>
                  </a:solidFill>
                  <a:latin typeface="+mn-ea"/>
                  <a:cs typeface="Times New Roman" pitchFamily="18" charset="0"/>
                </a:rPr>
                <a:t>엉덩이</a:t>
              </a:r>
              <a:r>
                <a:rPr kumimoji="1" lang="en-US" altLang="ko-KR" dirty="0" smtClean="0">
                  <a:solidFill>
                    <a:srgbClr val="002060"/>
                  </a:solidFill>
                  <a:latin typeface="+mn-ea"/>
                  <a:cs typeface="Times New Roman" pitchFamily="18" charset="0"/>
                </a:rPr>
                <a:t>, </a:t>
              </a:r>
              <a:r>
                <a:rPr kumimoji="1" lang="ko-KR" altLang="en-US" dirty="0" smtClean="0">
                  <a:solidFill>
                    <a:srgbClr val="002060"/>
                  </a:solidFill>
                  <a:latin typeface="+mn-ea"/>
                  <a:cs typeface="Times New Roman" pitchFamily="18" charset="0"/>
                </a:rPr>
                <a:t>허리통증</a:t>
              </a:r>
              <a:endParaRPr kumimoji="1" lang="en-US" altLang="ko-KR" dirty="0" smtClean="0">
                <a:solidFill>
                  <a:srgbClr val="002060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462753" y="2858158"/>
              <a:ext cx="13388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dirty="0" err="1" smtClean="0">
                  <a:solidFill>
                    <a:srgbClr val="002060"/>
                  </a:solidFill>
                  <a:latin typeface="+mn-ea"/>
                  <a:cs typeface="Times New Roman" pitchFamily="18" charset="0"/>
                </a:rPr>
                <a:t>고관절통증</a:t>
              </a:r>
              <a:endParaRPr kumimoji="1" lang="en-US" altLang="ko-KR" dirty="0" smtClean="0">
                <a:solidFill>
                  <a:srgbClr val="002060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462753" y="3330987"/>
              <a:ext cx="13388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dirty="0" smtClean="0">
                  <a:solidFill>
                    <a:srgbClr val="002060"/>
                  </a:solidFill>
                  <a:latin typeface="+mn-ea"/>
                  <a:cs typeface="Times New Roman" pitchFamily="18" charset="0"/>
                </a:rPr>
                <a:t>무릎관절염</a:t>
              </a:r>
              <a:endParaRPr kumimoji="1" lang="en-US" altLang="ko-KR" dirty="0" smtClean="0">
                <a:solidFill>
                  <a:srgbClr val="002060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306460" y="3803554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dirty="0" smtClean="0">
                  <a:solidFill>
                    <a:srgbClr val="002060"/>
                  </a:solidFill>
                  <a:latin typeface="+mn-ea"/>
                  <a:cs typeface="Times New Roman" pitchFamily="18" charset="0"/>
                </a:rPr>
                <a:t>발뒤꿈치 통증</a:t>
              </a:r>
              <a:endParaRPr kumimoji="1" lang="en-US" altLang="ko-KR" dirty="0" smtClean="0">
                <a:solidFill>
                  <a:srgbClr val="002060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462753" y="4317958"/>
              <a:ext cx="13388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dirty="0" smtClean="0">
                  <a:solidFill>
                    <a:srgbClr val="002060"/>
                  </a:solidFill>
                  <a:latin typeface="+mn-ea"/>
                  <a:cs typeface="Times New Roman" pitchFamily="18" charset="0"/>
                </a:rPr>
                <a:t>발목관절염</a:t>
              </a:r>
              <a:endParaRPr kumimoji="1" lang="en-US" altLang="ko-KR" dirty="0" smtClean="0">
                <a:solidFill>
                  <a:srgbClr val="002060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462753" y="4796929"/>
              <a:ext cx="13388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dirty="0" smtClean="0">
                  <a:solidFill>
                    <a:srgbClr val="002060"/>
                  </a:solidFill>
                  <a:latin typeface="+mn-ea"/>
                  <a:cs typeface="Times New Roman" pitchFamily="18" charset="0"/>
                </a:rPr>
                <a:t>발바닥통증</a:t>
              </a:r>
              <a:endParaRPr kumimoji="1" lang="en-US" altLang="ko-KR" dirty="0" smtClean="0">
                <a:solidFill>
                  <a:srgbClr val="002060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78169" y="5275901"/>
              <a:ext cx="11079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dirty="0" smtClean="0">
                  <a:solidFill>
                    <a:srgbClr val="002060"/>
                  </a:solidFill>
                  <a:latin typeface="+mn-ea"/>
                  <a:cs typeface="Times New Roman" pitchFamily="18" charset="0"/>
                </a:rPr>
                <a:t>어깨통증</a:t>
              </a:r>
              <a:endParaRPr kumimoji="1" lang="en-US" altLang="ko-KR" dirty="0" smtClean="0">
                <a:solidFill>
                  <a:srgbClr val="002060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469384" y="1566570"/>
              <a:ext cx="93807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2000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수</a:t>
              </a:r>
              <a:r>
                <a:rPr kumimoji="1" lang="en-US" altLang="ko-KR" sz="2000" b="1" dirty="0" smtClean="0">
                  <a:solidFill>
                    <a:schemeClr val="bg1"/>
                  </a:solidFill>
                  <a:latin typeface="+mn-ea"/>
                  <a:cs typeface="Times New Roman" pitchFamily="18" charset="0"/>
                </a:rPr>
                <a:t> (%)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329120" y="2195572"/>
              <a:ext cx="12186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dirty="0" smtClean="0">
                  <a:latin typeface="+mn-ea"/>
                  <a:cs typeface="Times New Roman" pitchFamily="18" charset="0"/>
                </a:rPr>
                <a:t>391 (47.1)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329120" y="2858158"/>
              <a:ext cx="12186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dirty="0" smtClean="0">
                  <a:latin typeface="+mn-ea"/>
                  <a:cs typeface="Times New Roman" pitchFamily="18" charset="0"/>
                </a:rPr>
                <a:t>132 (15.8)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329120" y="3330987"/>
              <a:ext cx="12186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dirty="0" smtClean="0">
                  <a:latin typeface="+mn-ea"/>
                  <a:cs typeface="Times New Roman" pitchFamily="18" charset="0"/>
                </a:rPr>
                <a:t>115 (13.7)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448544" y="3803554"/>
              <a:ext cx="9797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dirty="0" smtClean="0">
                  <a:latin typeface="+mn-ea"/>
                  <a:cs typeface="Times New Roman" pitchFamily="18" charset="0"/>
                </a:rPr>
                <a:t>60 (7.2)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448544" y="4303444"/>
              <a:ext cx="9797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dirty="0" smtClean="0">
                  <a:latin typeface="+mn-ea"/>
                  <a:cs typeface="Times New Roman" pitchFamily="18" charset="0"/>
                </a:rPr>
                <a:t>35 (4.2)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455757" y="4782415"/>
              <a:ext cx="9653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dirty="0" smtClean="0">
                  <a:latin typeface="+mn-ea"/>
                  <a:cs typeface="Times New Roman" pitchFamily="18" charset="0"/>
                </a:rPr>
                <a:t>19 (2.3)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455757" y="5275901"/>
              <a:ext cx="9653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dirty="0" smtClean="0">
                  <a:latin typeface="+mn-ea"/>
                  <a:cs typeface="Times New Roman" pitchFamily="18" charset="0"/>
                </a:rPr>
                <a:t>12 (1.4)</a:t>
              </a:r>
            </a:p>
          </p:txBody>
        </p:sp>
      </p:grpSp>
      <p:pic>
        <p:nvPicPr>
          <p:cNvPr id="10243" name="Picture 3" descr="\\Mj\민규 민재 공유\진행프로젝트\봉정이형\psd\파이그래프.png"/>
          <p:cNvPicPr>
            <a:picLocks noChangeAspect="1" noChangeArrowheads="1"/>
          </p:cNvPicPr>
          <p:nvPr/>
        </p:nvPicPr>
        <p:blipFill>
          <a:blip r:embed="rId3" cstate="print"/>
          <a:srcRect t="18410" r="45555"/>
          <a:stretch>
            <a:fillRect/>
          </a:stretch>
        </p:blipFill>
        <p:spPr bwMode="auto">
          <a:xfrm>
            <a:off x="377" y="1262743"/>
            <a:ext cx="4978023" cy="5594974"/>
          </a:xfrm>
          <a:prstGeom prst="rect">
            <a:avLst/>
          </a:prstGeom>
          <a:noFill/>
        </p:spPr>
      </p:pic>
      <p:pic>
        <p:nvPicPr>
          <p:cNvPr id="10244" name="Picture 4" descr="\\Mj\민규 민재 공유\진행프로젝트\봉정이형\psd\선.png"/>
          <p:cNvPicPr>
            <a:picLocks noChangeAspect="1" noChangeArrowheads="1"/>
          </p:cNvPicPr>
          <p:nvPr/>
        </p:nvPicPr>
        <p:blipFill>
          <a:blip r:embed="rId4" cstate="print"/>
          <a:srcRect l="15870" t="19257" r="76987" b="64022"/>
          <a:stretch>
            <a:fillRect/>
          </a:stretch>
        </p:blipFill>
        <p:spPr bwMode="auto">
          <a:xfrm>
            <a:off x="1451429" y="1320800"/>
            <a:ext cx="653142" cy="1146629"/>
          </a:xfrm>
          <a:prstGeom prst="rect">
            <a:avLst/>
          </a:prstGeom>
          <a:noFill/>
        </p:spPr>
      </p:pic>
      <p:pic>
        <p:nvPicPr>
          <p:cNvPr id="26" name="Picture 4" descr="\\Mj\민규 민재 공유\진행프로젝트\봉정이형\psd\선.png"/>
          <p:cNvPicPr>
            <a:picLocks noChangeAspect="1" noChangeArrowheads="1"/>
          </p:cNvPicPr>
          <p:nvPr/>
        </p:nvPicPr>
        <p:blipFill>
          <a:blip r:embed="rId4" cstate="print"/>
          <a:srcRect l="22696" t="9732" r="73653" b="67832"/>
          <a:stretch>
            <a:fillRect/>
          </a:stretch>
        </p:blipFill>
        <p:spPr bwMode="auto">
          <a:xfrm>
            <a:off x="2075543" y="667657"/>
            <a:ext cx="333828" cy="1538514"/>
          </a:xfrm>
          <a:prstGeom prst="rect">
            <a:avLst/>
          </a:prstGeom>
          <a:noFill/>
        </p:spPr>
      </p:pic>
      <p:pic>
        <p:nvPicPr>
          <p:cNvPr id="27" name="Picture 4" descr="\\Mj\민규 민재 공유\진행프로젝트\봉정이형\psd\선.png"/>
          <p:cNvPicPr>
            <a:picLocks noChangeAspect="1" noChangeArrowheads="1"/>
          </p:cNvPicPr>
          <p:nvPr/>
        </p:nvPicPr>
        <p:blipFill>
          <a:blip r:embed="rId4" cstate="print"/>
          <a:srcRect l="26347" t="9732" r="69685" b="67197"/>
          <a:stretch>
            <a:fillRect/>
          </a:stretch>
        </p:blipFill>
        <p:spPr bwMode="auto">
          <a:xfrm>
            <a:off x="2409371" y="667657"/>
            <a:ext cx="362858" cy="1582057"/>
          </a:xfrm>
          <a:prstGeom prst="rect">
            <a:avLst/>
          </a:prstGeom>
          <a:noFill/>
        </p:spPr>
      </p:pic>
      <p:sp>
        <p:nvSpPr>
          <p:cNvPr id="28" name="TextBox 27"/>
          <p:cNvSpPr txBox="1"/>
          <p:nvPr/>
        </p:nvSpPr>
        <p:spPr>
          <a:xfrm>
            <a:off x="2964027" y="3142092"/>
            <a:ext cx="1595309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 smtClean="0">
                <a:solidFill>
                  <a:srgbClr val="FFFF00"/>
                </a:solidFill>
                <a:latin typeface="+mn-ea"/>
              </a:rPr>
              <a:t>엉덩이</a:t>
            </a:r>
            <a:r>
              <a:rPr lang="en-US" altLang="ko-KR" sz="1400" dirty="0" smtClean="0">
                <a:solidFill>
                  <a:srgbClr val="FFFF00"/>
                </a:solidFill>
                <a:latin typeface="+mn-ea"/>
              </a:rPr>
              <a:t>, </a:t>
            </a:r>
            <a:r>
              <a:rPr lang="ko-KR" altLang="en-US" sz="1400" dirty="0" smtClean="0">
                <a:solidFill>
                  <a:srgbClr val="FFFF00"/>
                </a:solidFill>
                <a:latin typeface="+mn-ea"/>
              </a:rPr>
              <a:t>허리통증</a:t>
            </a:r>
          </a:p>
          <a:p>
            <a:pPr algn="ctr"/>
            <a:r>
              <a:rPr lang="en-US" altLang="ko-KR" sz="2000" spc="-150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391 (47.1%)</a:t>
            </a:r>
            <a:endParaRPr lang="ko-KR" altLang="en-US" sz="1600" spc="-150" dirty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51277" y="4085521"/>
            <a:ext cx="1595309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 err="1" smtClean="0">
                <a:solidFill>
                  <a:srgbClr val="4A4800"/>
                </a:solidFill>
                <a:latin typeface="+mn-ea"/>
              </a:rPr>
              <a:t>고관절통증</a:t>
            </a:r>
            <a:endParaRPr lang="en-US" altLang="ko-KR" sz="1400" dirty="0" smtClean="0">
              <a:solidFill>
                <a:srgbClr val="4A4800"/>
              </a:solidFill>
              <a:latin typeface="+mn-ea"/>
            </a:endParaRPr>
          </a:p>
          <a:p>
            <a:pPr algn="ctr"/>
            <a:r>
              <a:rPr lang="en-US" altLang="ko-KR" sz="2000" spc="-150" dirty="0" smtClean="0">
                <a:solidFill>
                  <a:srgbClr val="4A4800"/>
                </a:solidFill>
                <a:latin typeface="HY견고딕" pitchFamily="18" charset="-127"/>
                <a:ea typeface="HY견고딕" pitchFamily="18" charset="-127"/>
              </a:rPr>
              <a:t>132 (15.8%)</a:t>
            </a:r>
            <a:endParaRPr lang="ko-KR" altLang="en-US" sz="1600" spc="-150" dirty="0">
              <a:solidFill>
                <a:srgbClr val="4A48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95734" y="3113063"/>
            <a:ext cx="1351652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smtClean="0">
                <a:solidFill>
                  <a:schemeClr val="bg1"/>
                </a:solidFill>
                <a:latin typeface="+mn-ea"/>
              </a:rPr>
              <a:t>무릎관절염</a:t>
            </a:r>
            <a:endParaRPr lang="en-US" altLang="ko-KR" sz="1200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en-US" altLang="ko-KR" sz="1700" spc="-15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115 (13.7%)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65912" y="2252886"/>
            <a:ext cx="1040670" cy="469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50" dirty="0" smtClean="0">
                <a:solidFill>
                  <a:schemeClr val="bg1"/>
                </a:solidFill>
                <a:latin typeface="+mn-ea"/>
              </a:rPr>
              <a:t>발뒤꿈치 통증</a:t>
            </a:r>
            <a:endParaRPr lang="en-US" altLang="ko-KR" sz="1050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en-US" altLang="ko-KR" sz="1400" spc="-15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60 (7.2%)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2212" y="1301196"/>
            <a:ext cx="190164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spc="-1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발목관절염</a:t>
            </a:r>
            <a:r>
              <a:rPr lang="en-US" altLang="ko-KR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35 (4.2%)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29568" y="834471"/>
            <a:ext cx="190164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spc="-1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발바닥통증</a:t>
            </a:r>
            <a:r>
              <a:rPr lang="en-US" altLang="ko-KR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19 (2.3%)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176086" y="673646"/>
            <a:ext cx="190164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spc="-1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어깨통증</a:t>
            </a:r>
            <a:r>
              <a:rPr lang="en-US" altLang="ko-KR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12 (1.4%)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701 -1.7341E-6 L 2.77778E-7 -1.7341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9"/>
          <p:cNvSpPr>
            <a:spLocks noGrp="1"/>
          </p:cNvSpPr>
          <p:nvPr>
            <p:ph type="title"/>
          </p:nvPr>
        </p:nvSpPr>
        <p:spPr>
          <a:xfrm>
            <a:off x="179512" y="139715"/>
            <a:ext cx="8964488" cy="430887"/>
          </a:xfrm>
        </p:spPr>
        <p:txBody>
          <a:bodyPr/>
          <a:lstStyle/>
          <a:p>
            <a:r>
              <a:rPr lang="ko-KR" altLang="en-US" sz="2800" dirty="0" err="1" smtClean="0"/>
              <a:t>류마티스관절염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강직성척추염 관절염 비교</a:t>
            </a:r>
            <a:endParaRPr lang="ko-KR" altLang="en-US" sz="2800" dirty="0"/>
          </a:p>
        </p:txBody>
      </p:sp>
      <p:grpSp>
        <p:nvGrpSpPr>
          <p:cNvPr id="35" name="그룹 34"/>
          <p:cNvGrpSpPr/>
          <p:nvPr/>
        </p:nvGrpSpPr>
        <p:grpSpPr>
          <a:xfrm>
            <a:off x="571500" y="914400"/>
            <a:ext cx="8039100" cy="5772150"/>
            <a:chOff x="571500" y="914400"/>
            <a:chExt cx="8039100" cy="5772150"/>
          </a:xfrm>
        </p:grpSpPr>
        <p:pic>
          <p:nvPicPr>
            <p:cNvPr id="2" name="Picture 2" descr="\\Mj\민규 민재 공유\진행프로젝트\봉정이형\psd\표.png"/>
            <p:cNvPicPr>
              <a:picLocks noChangeAspect="1" noChangeArrowheads="1"/>
            </p:cNvPicPr>
            <p:nvPr/>
          </p:nvPicPr>
          <p:blipFill>
            <a:blip r:embed="rId2" cstate="print"/>
            <a:srcRect l="6246" t="13330" r="5830" b="2496"/>
            <a:stretch>
              <a:fillRect/>
            </a:stretch>
          </p:blipFill>
          <p:spPr bwMode="auto">
            <a:xfrm>
              <a:off x="571500" y="914400"/>
              <a:ext cx="8039100" cy="5772150"/>
            </a:xfrm>
            <a:prstGeom prst="rect">
              <a:avLst/>
            </a:prstGeom>
            <a:noFill/>
          </p:spPr>
        </p:pic>
        <p:sp>
          <p:nvSpPr>
            <p:cNvPr id="11" name="TextBox 10"/>
            <p:cNvSpPr txBox="1"/>
            <p:nvPr/>
          </p:nvSpPr>
          <p:spPr>
            <a:xfrm>
              <a:off x="3971960" y="1186660"/>
              <a:ext cx="74892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b="1" dirty="0" smtClean="0">
                  <a:solidFill>
                    <a:schemeClr val="bg1"/>
                  </a:solidFill>
                  <a:latin typeface="+mn-ea"/>
                </a:rPr>
                <a:t>구분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090026" y="1186660"/>
              <a:ext cx="225895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b="1" dirty="0" err="1" smtClean="0">
                  <a:solidFill>
                    <a:schemeClr val="bg1"/>
                  </a:solidFill>
                  <a:latin typeface="+mn-ea"/>
                </a:rPr>
                <a:t>류마티스관절염</a:t>
              </a:r>
              <a:r>
                <a:rPr lang="ko-KR" altLang="en-US" sz="2200" b="1" dirty="0" smtClean="0">
                  <a:solidFill>
                    <a:schemeClr val="bg1"/>
                  </a:solidFill>
                  <a:latin typeface="+mn-ea"/>
                </a:rPr>
                <a:t> 	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827053" y="1186660"/>
              <a:ext cx="1877438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b="1" dirty="0" smtClean="0">
                  <a:solidFill>
                    <a:schemeClr val="bg1"/>
                  </a:solidFill>
                  <a:latin typeface="+mn-ea"/>
                </a:rPr>
                <a:t>강직성척추염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976594" y="1787188"/>
              <a:ext cx="74892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smtClean="0">
                  <a:solidFill>
                    <a:srgbClr val="7030A0"/>
                  </a:solidFill>
                  <a:latin typeface="+mn-ea"/>
                </a:rPr>
                <a:t>성별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76594" y="2701588"/>
              <a:ext cx="74892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smtClean="0">
                  <a:solidFill>
                    <a:srgbClr val="7030A0"/>
                  </a:solidFill>
                  <a:latin typeface="+mn-ea"/>
                </a:rPr>
                <a:t>특징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835529" y="3711238"/>
              <a:ext cx="1031051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smtClean="0">
                  <a:solidFill>
                    <a:srgbClr val="7030A0"/>
                  </a:solidFill>
                  <a:latin typeface="+mn-ea"/>
                </a:rPr>
                <a:t>대칭성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643171" y="4221088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600" smtClean="0">
                  <a:solidFill>
                    <a:srgbClr val="7030A0"/>
                  </a:solidFill>
                  <a:latin typeface="+mn-ea"/>
                </a:rPr>
                <a:t>류마티스인자</a:t>
              </a:r>
              <a:endParaRPr lang="ko-KR" altLang="en-US" sz="1600" dirty="0" smtClean="0">
                <a:solidFill>
                  <a:srgbClr val="7030A0"/>
                </a:solidFill>
                <a:latin typeface="+mn-ea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703667" y="4716388"/>
              <a:ext cx="1294778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200" dirty="0" smtClean="0">
                  <a:solidFill>
                    <a:srgbClr val="7030A0"/>
                  </a:solidFill>
                  <a:latin typeface="+mn-ea"/>
                </a:rPr>
                <a:t>HLA B27</a:t>
              </a:r>
              <a:endParaRPr lang="ko-KR" altLang="en-US" sz="2200" dirty="0" smtClean="0">
                <a:solidFill>
                  <a:srgbClr val="7030A0"/>
                </a:solidFill>
                <a:latin typeface="+mn-ea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835530" y="5249788"/>
              <a:ext cx="1031051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smtClean="0">
                  <a:solidFill>
                    <a:srgbClr val="7030A0"/>
                  </a:solidFill>
                  <a:latin typeface="+mn-ea"/>
                </a:rPr>
                <a:t>치료제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549287" y="1787188"/>
              <a:ext cx="1340432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남</a:t>
              </a:r>
              <a:r>
                <a:rPr lang="en-US" altLang="ko-KR" sz="2200" dirty="0" smtClean="0">
                  <a:solidFill>
                    <a:srgbClr val="002060"/>
                  </a:solidFill>
                  <a:latin typeface="+mn-ea"/>
                </a:rPr>
                <a:t>&lt;&lt;&lt;</a:t>
              </a:r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여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562912" y="2540974"/>
              <a:ext cx="1313180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err="1" smtClean="0">
                  <a:solidFill>
                    <a:srgbClr val="002060"/>
                  </a:solidFill>
                  <a:latin typeface="+mn-ea"/>
                </a:rPr>
                <a:t>작은관절</a:t>
              </a:r>
              <a:endParaRPr lang="en-US" altLang="ko-KR" sz="2200" dirty="0" smtClean="0">
                <a:solidFill>
                  <a:srgbClr val="002060"/>
                </a:solidFill>
                <a:latin typeface="+mn-ea"/>
              </a:endParaRPr>
            </a:p>
            <a:p>
              <a:pPr algn="ctr"/>
              <a:r>
                <a:rPr lang="en-US" altLang="ko-KR" sz="2200" dirty="0" smtClean="0">
                  <a:solidFill>
                    <a:srgbClr val="002060"/>
                  </a:solidFill>
                  <a:latin typeface="+mn-ea"/>
                </a:rPr>
                <a:t>(</a:t>
              </a:r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손</a:t>
              </a:r>
              <a:r>
                <a:rPr lang="en-US" altLang="ko-KR" sz="2200" dirty="0" smtClean="0">
                  <a:solidFill>
                    <a:srgbClr val="002060"/>
                  </a:solidFill>
                  <a:latin typeface="+mn-ea"/>
                </a:rPr>
                <a:t>, </a:t>
              </a:r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발</a:t>
              </a:r>
              <a:r>
                <a:rPr lang="en-US" altLang="ko-KR" sz="2200" dirty="0" smtClean="0">
                  <a:solidFill>
                    <a:srgbClr val="002060"/>
                  </a:solidFill>
                  <a:latin typeface="+mn-ea"/>
                </a:rPr>
                <a:t>)</a:t>
              </a:r>
              <a:endParaRPr lang="ko-KR" altLang="en-US" sz="2200" dirty="0" smtClean="0">
                <a:solidFill>
                  <a:srgbClr val="002060"/>
                </a:solidFill>
                <a:latin typeface="+mn-ea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105573" y="1787188"/>
              <a:ext cx="1143262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남</a:t>
              </a:r>
              <a:r>
                <a:rPr lang="en-US" altLang="ko-KR" sz="2200" dirty="0" smtClean="0">
                  <a:solidFill>
                    <a:srgbClr val="002060"/>
                  </a:solidFill>
                  <a:latin typeface="+mn-ea"/>
                </a:rPr>
                <a:t>&gt;&gt;</a:t>
              </a:r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여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429905" y="2540974"/>
              <a:ext cx="2494594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err="1" smtClean="0">
                  <a:solidFill>
                    <a:srgbClr val="002060"/>
                  </a:solidFill>
                  <a:latin typeface="+mn-ea"/>
                </a:rPr>
                <a:t>큰관절</a:t>
              </a:r>
              <a:r>
                <a:rPr lang="en-US" altLang="ko-KR" sz="2200" dirty="0" smtClean="0">
                  <a:solidFill>
                    <a:srgbClr val="002060"/>
                  </a:solidFill>
                  <a:latin typeface="+mn-ea"/>
                </a:rPr>
                <a:t>(</a:t>
              </a:r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발목</a:t>
              </a:r>
              <a:r>
                <a:rPr lang="en-US" altLang="ko-KR" sz="2200" dirty="0" smtClean="0">
                  <a:solidFill>
                    <a:srgbClr val="002060"/>
                  </a:solidFill>
                  <a:latin typeface="+mn-ea"/>
                </a:rPr>
                <a:t>, </a:t>
              </a:r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무릎</a:t>
              </a:r>
              <a:r>
                <a:rPr lang="en-US" altLang="ko-KR" sz="2200" dirty="0" smtClean="0">
                  <a:solidFill>
                    <a:srgbClr val="002060"/>
                  </a:solidFill>
                  <a:latin typeface="+mn-ea"/>
                </a:rPr>
                <a:t>)</a:t>
              </a:r>
            </a:p>
            <a:p>
              <a:pPr algn="ctr"/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하지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703977" y="3731194"/>
              <a:ext cx="1031051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대칭적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020613" y="3731194"/>
              <a:ext cx="131318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비대칭적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845041" y="4245091"/>
              <a:ext cx="74892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양성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657532" y="4245091"/>
              <a:ext cx="2039341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음성</a:t>
              </a:r>
              <a:r>
                <a:rPr lang="en-US" altLang="ko-KR" sz="2200" dirty="0" smtClean="0">
                  <a:solidFill>
                    <a:srgbClr val="002060"/>
                  </a:solidFill>
                  <a:latin typeface="+mn-ea"/>
                </a:rPr>
                <a:t>, </a:t>
              </a:r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관계없다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562913" y="4759441"/>
              <a:ext cx="131318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관계없다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302741" y="4759441"/>
              <a:ext cx="74892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200" dirty="0" smtClean="0">
                  <a:solidFill>
                    <a:srgbClr val="002060"/>
                  </a:solidFill>
                  <a:latin typeface="+mn-ea"/>
                </a:rPr>
                <a:t>양성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186625" y="5245216"/>
              <a:ext cx="2065758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200" dirty="0" smtClean="0">
                  <a:solidFill>
                    <a:srgbClr val="002060"/>
                  </a:solidFill>
                  <a:latin typeface="+mn-ea"/>
                </a:rPr>
                <a:t>	DMARDs, MTX</a:t>
              </a:r>
              <a:endParaRPr lang="ko-KR" altLang="en-US" sz="2200" dirty="0" smtClean="0">
                <a:solidFill>
                  <a:srgbClr val="002060"/>
                </a:solidFill>
                <a:latin typeface="+mn-ea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784684" y="5245216"/>
              <a:ext cx="17850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200" dirty="0" smtClean="0">
                  <a:solidFill>
                    <a:srgbClr val="002060"/>
                  </a:solidFill>
                  <a:latin typeface="+mn-ea"/>
                </a:rPr>
                <a:t>NSAIDs, SSZ	</a:t>
              </a:r>
              <a:endParaRPr lang="ko-KR" altLang="en-US" sz="2200" dirty="0" smtClean="0">
                <a:solidFill>
                  <a:srgbClr val="002060"/>
                </a:solidFill>
                <a:latin typeface="+mn-ea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377" y="5686425"/>
            <a:ext cx="9143245" cy="1171292"/>
            <a:chOff x="377" y="5686425"/>
            <a:chExt cx="9143245" cy="1171292"/>
          </a:xfrm>
        </p:grpSpPr>
        <p:pic>
          <p:nvPicPr>
            <p:cNvPr id="11267" name="Picture 3" descr="\\Mj\민규 민재 공유\진행프로젝트\봉정이형\psd\팝업.png"/>
            <p:cNvPicPr>
              <a:picLocks noChangeAspect="1" noChangeArrowheads="1"/>
            </p:cNvPicPr>
            <p:nvPr/>
          </p:nvPicPr>
          <p:blipFill>
            <a:blip r:embed="rId3" cstate="print"/>
            <a:srcRect t="82919"/>
            <a:stretch>
              <a:fillRect/>
            </a:stretch>
          </p:blipFill>
          <p:spPr bwMode="auto">
            <a:xfrm>
              <a:off x="377" y="5686425"/>
              <a:ext cx="9143245" cy="1171292"/>
            </a:xfrm>
            <a:prstGeom prst="rect">
              <a:avLst/>
            </a:prstGeom>
            <a:noFill/>
          </p:spPr>
        </p:pic>
        <p:sp>
          <p:nvSpPr>
            <p:cNvPr id="34" name="TextBox 33"/>
            <p:cNvSpPr txBox="1"/>
            <p:nvPr/>
          </p:nvSpPr>
          <p:spPr>
            <a:xfrm>
              <a:off x="85762" y="6073891"/>
              <a:ext cx="8932252" cy="4462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300" dirty="0" smtClean="0">
                  <a:solidFill>
                    <a:srgbClr val="FFFF00"/>
                  </a:solidFill>
                  <a:latin typeface="HY견고딕" pitchFamily="18" charset="-127"/>
                  <a:ea typeface="HY견고딕" pitchFamily="18" charset="-127"/>
                </a:rPr>
                <a:t>일반적으로 </a:t>
              </a:r>
              <a:r>
                <a:rPr lang="ko-KR" altLang="en-US" sz="2300" dirty="0" err="1" smtClean="0">
                  <a:solidFill>
                    <a:srgbClr val="FFFF00"/>
                  </a:solidFill>
                  <a:latin typeface="HY견고딕" pitchFamily="18" charset="-127"/>
                  <a:ea typeface="HY견고딕" pitchFamily="18" charset="-127"/>
                </a:rPr>
                <a:t>류마티스관절염보다</a:t>
              </a:r>
              <a:r>
                <a:rPr lang="ko-KR" altLang="en-US" sz="2300" dirty="0" smtClean="0">
                  <a:solidFill>
                    <a:srgbClr val="FFFF00"/>
                  </a:solidFill>
                  <a:latin typeface="HY견고딕" pitchFamily="18" charset="-127"/>
                  <a:ea typeface="HY견고딕" pitchFamily="18" charset="-127"/>
                </a:rPr>
                <a:t> 강직성 척수염이 </a:t>
              </a:r>
              <a:r>
                <a:rPr lang="ko-KR" altLang="en-US" sz="2300" dirty="0" err="1" smtClean="0">
                  <a:solidFill>
                    <a:srgbClr val="FFFF00"/>
                  </a:solidFill>
                  <a:latin typeface="HY견고딕" pitchFamily="18" charset="-127"/>
                  <a:ea typeface="HY견고딕" pitchFamily="18" charset="-127"/>
                </a:rPr>
                <a:t>좋은예후로</a:t>
              </a:r>
              <a:r>
                <a:rPr lang="ko-KR" altLang="en-US" sz="2300" dirty="0" smtClean="0">
                  <a:solidFill>
                    <a:srgbClr val="FFFF00"/>
                  </a:solidFill>
                  <a:latin typeface="HY견고딕" pitchFamily="18" charset="-127"/>
                  <a:ea typeface="HY견고딕" pitchFamily="18" charset="-127"/>
                </a:rPr>
                <a:t> 보임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472 3.98844E-6 L -1.94444E-6 3.98844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Mj\민규 민재 공유\진행프로젝트\봉정이형\psd\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" y="283"/>
            <a:ext cx="9143245" cy="6857434"/>
          </a:xfrm>
          <a:prstGeom prst="rect">
            <a:avLst/>
          </a:prstGeom>
          <a:noFill/>
        </p:spPr>
      </p:pic>
      <p:pic>
        <p:nvPicPr>
          <p:cNvPr id="5" name="Picture 3" descr="\\Mj\민규 민재 공유\진행프로젝트\봉정이형\psd\화살표.png"/>
          <p:cNvPicPr>
            <a:picLocks noChangeAspect="1" noChangeArrowheads="1"/>
          </p:cNvPicPr>
          <p:nvPr/>
        </p:nvPicPr>
        <p:blipFill>
          <a:blip r:embed="rId3" cstate="print"/>
          <a:srcRect l="29840" t="5922" r="56984" b="81379"/>
          <a:stretch>
            <a:fillRect/>
          </a:stretch>
        </p:blipFill>
        <p:spPr bwMode="auto">
          <a:xfrm>
            <a:off x="2423885" y="314077"/>
            <a:ext cx="1204685" cy="870857"/>
          </a:xfrm>
          <a:prstGeom prst="rect">
            <a:avLst/>
          </a:prstGeom>
          <a:noFill/>
        </p:spPr>
      </p:pic>
      <p:pic>
        <p:nvPicPr>
          <p:cNvPr id="7" name="Picture 23" descr="1"/>
          <p:cNvPicPr>
            <a:picLocks noChangeAspect="1" noChangeArrowheads="1"/>
          </p:cNvPicPr>
          <p:nvPr/>
        </p:nvPicPr>
        <p:blipFill>
          <a:blip r:embed="rId4" cstate="print"/>
          <a:srcRect l="51266" t="24544" r="26034" b="46671"/>
          <a:stretch>
            <a:fillRect/>
          </a:stretch>
        </p:blipFill>
        <p:spPr bwMode="auto">
          <a:xfrm>
            <a:off x="2771800" y="183693"/>
            <a:ext cx="2075543" cy="1973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3" descr="1"/>
          <p:cNvPicPr>
            <a:picLocks noChangeAspect="1" noChangeArrowheads="1"/>
          </p:cNvPicPr>
          <p:nvPr/>
        </p:nvPicPr>
        <p:blipFill>
          <a:blip r:embed="rId4" cstate="print"/>
          <a:srcRect l="51266" t="24544" r="26034" b="46671"/>
          <a:stretch>
            <a:fillRect/>
          </a:stretch>
        </p:blipFill>
        <p:spPr bwMode="auto">
          <a:xfrm>
            <a:off x="1979712" y="1887105"/>
            <a:ext cx="2075543" cy="1973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3" descr="1"/>
          <p:cNvPicPr>
            <a:picLocks noChangeAspect="1" noChangeArrowheads="1"/>
          </p:cNvPicPr>
          <p:nvPr/>
        </p:nvPicPr>
        <p:blipFill>
          <a:blip r:embed="rId4" cstate="print"/>
          <a:srcRect l="51266" t="24544" r="26034" b="46671"/>
          <a:stretch>
            <a:fillRect/>
          </a:stretch>
        </p:blipFill>
        <p:spPr bwMode="auto">
          <a:xfrm>
            <a:off x="5193432" y="1599520"/>
            <a:ext cx="2075543" cy="1973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91" name="Picture 3" descr="\\Mj\민규 민재 공유\진행프로젝트\봉정이형\psd\화살표.png"/>
          <p:cNvPicPr>
            <a:picLocks noChangeAspect="1" noChangeArrowheads="1"/>
          </p:cNvPicPr>
          <p:nvPr/>
        </p:nvPicPr>
        <p:blipFill>
          <a:blip r:embed="rId3" cstate="print"/>
          <a:srcRect l="18569" t="31109" r="65557" b="53440"/>
          <a:stretch>
            <a:fillRect/>
          </a:stretch>
        </p:blipFill>
        <p:spPr bwMode="auto">
          <a:xfrm>
            <a:off x="1698171" y="2133600"/>
            <a:ext cx="1451429" cy="1059543"/>
          </a:xfrm>
          <a:prstGeom prst="rect">
            <a:avLst/>
          </a:prstGeom>
          <a:noFill/>
        </p:spPr>
      </p:pic>
      <p:pic>
        <p:nvPicPr>
          <p:cNvPr id="6" name="Picture 3" descr="\\Mj\민규 민재 공유\진행프로젝트\봉정이형\psd\화살표.png"/>
          <p:cNvPicPr>
            <a:picLocks noChangeAspect="1" noChangeArrowheads="1"/>
          </p:cNvPicPr>
          <p:nvPr/>
        </p:nvPicPr>
        <p:blipFill>
          <a:blip r:embed="rId3" cstate="print"/>
          <a:srcRect l="66033" t="25394" r="19045" b="58520"/>
          <a:stretch>
            <a:fillRect/>
          </a:stretch>
        </p:blipFill>
        <p:spPr bwMode="auto">
          <a:xfrm>
            <a:off x="6037943" y="1741714"/>
            <a:ext cx="1364343" cy="1103086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repeatCount="indefinite" autoRev="1" fill="remove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3941 -0.03144 L -1.38889E-6 -3.06358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0" y="16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mph" presetSubtype="0" repeatCount="indefinite" fill="remove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35000" y="13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0" presetClass="exit" presetSubtype="0" repeatCount="indefinite" fill="remove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0" presetClass="path" presetSubtype="0" repeatCount="indefinite" autoRev="1" fill="remove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3593 -0.0259 L -4.44444E-6 1.90751E-6 " pathEditMode="relative" rAng="0" ptsTypes="AA">
                                      <p:cBhvr>
                                        <p:cTn id="2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" y="130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mph" presetSubtype="0" repeatCount="indefinite" fill="remove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135000" y="13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xit" presetSubtype="0" repeatCount="indefinite" fill="remove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0" presetClass="path" presetSubtype="0" repeatCount="indefinite" autoRev="1" fill="remove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4861 -0.04439 L -2.77778E-7 -2.83237E-6 " pathEditMode="relative" rAng="0" ptsTypes="AA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0" y="220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6" presetClass="emph" presetSubtype="0" repeatCount="indefinite" fill="remove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135000" y="13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10" presetClass="exit" presetSubtype="0" repeatCount="indefinite" fill="remove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AS-SI fusi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3999" cy="6960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\\Mj\민규 민재 공유\진행프로젝트\봉정이형\psd\화살표.png"/>
          <p:cNvPicPr>
            <a:picLocks noChangeAspect="1" noChangeArrowheads="1"/>
          </p:cNvPicPr>
          <p:nvPr/>
        </p:nvPicPr>
        <p:blipFill>
          <a:blip r:embed="rId3" cstate="print"/>
          <a:srcRect l="29840" t="5922" r="56984" b="81379"/>
          <a:stretch>
            <a:fillRect/>
          </a:stretch>
        </p:blipFill>
        <p:spPr bwMode="auto">
          <a:xfrm>
            <a:off x="2126342" y="268514"/>
            <a:ext cx="1204685" cy="870857"/>
          </a:xfrm>
          <a:prstGeom prst="rect">
            <a:avLst/>
          </a:prstGeom>
          <a:noFill/>
        </p:spPr>
      </p:pic>
      <p:pic>
        <p:nvPicPr>
          <p:cNvPr id="7" name="Picture 23" descr="1"/>
          <p:cNvPicPr>
            <a:picLocks noChangeAspect="1" noChangeArrowheads="1"/>
          </p:cNvPicPr>
          <p:nvPr/>
        </p:nvPicPr>
        <p:blipFill>
          <a:blip r:embed="rId4" cstate="print"/>
          <a:srcRect l="51266" t="24544" r="26034" b="46671"/>
          <a:stretch>
            <a:fillRect/>
          </a:stretch>
        </p:blipFill>
        <p:spPr bwMode="auto">
          <a:xfrm>
            <a:off x="2495986" y="152400"/>
            <a:ext cx="2075543" cy="1973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3" descr="1"/>
          <p:cNvPicPr>
            <a:picLocks noChangeAspect="1" noChangeArrowheads="1"/>
          </p:cNvPicPr>
          <p:nvPr/>
        </p:nvPicPr>
        <p:blipFill>
          <a:blip r:embed="rId4" cstate="print"/>
          <a:srcRect l="51266" t="24544" r="26034" b="46671"/>
          <a:stretch>
            <a:fillRect/>
          </a:stretch>
        </p:blipFill>
        <p:spPr bwMode="auto">
          <a:xfrm>
            <a:off x="1690914" y="1506310"/>
            <a:ext cx="2075543" cy="1973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3" descr="1"/>
          <p:cNvPicPr>
            <a:picLocks noChangeAspect="1" noChangeArrowheads="1"/>
          </p:cNvPicPr>
          <p:nvPr/>
        </p:nvPicPr>
        <p:blipFill>
          <a:blip r:embed="rId4" cstate="print"/>
          <a:srcRect l="51266" t="24544" r="26034" b="46671"/>
          <a:stretch>
            <a:fillRect/>
          </a:stretch>
        </p:blipFill>
        <p:spPr bwMode="auto">
          <a:xfrm>
            <a:off x="4860032" y="1540101"/>
            <a:ext cx="2075543" cy="1973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91" name="Picture 3" descr="\\Mj\민규 민재 공유\진행프로젝트\봉정이형\psd\화살표.png"/>
          <p:cNvPicPr>
            <a:picLocks noChangeAspect="1" noChangeArrowheads="1"/>
          </p:cNvPicPr>
          <p:nvPr/>
        </p:nvPicPr>
        <p:blipFill>
          <a:blip r:embed="rId3" cstate="print"/>
          <a:srcRect l="18569" t="31109" r="65557" b="53440"/>
          <a:stretch>
            <a:fillRect/>
          </a:stretch>
        </p:blipFill>
        <p:spPr bwMode="auto">
          <a:xfrm>
            <a:off x="1277256" y="1602467"/>
            <a:ext cx="1451429" cy="1059543"/>
          </a:xfrm>
          <a:prstGeom prst="rect">
            <a:avLst/>
          </a:prstGeom>
          <a:noFill/>
        </p:spPr>
      </p:pic>
      <p:pic>
        <p:nvPicPr>
          <p:cNvPr id="6" name="Picture 3" descr="\\Mj\민규 민재 공유\진행프로젝트\봉정이형\psd\화살표.png"/>
          <p:cNvPicPr>
            <a:picLocks noChangeAspect="1" noChangeArrowheads="1"/>
          </p:cNvPicPr>
          <p:nvPr/>
        </p:nvPicPr>
        <p:blipFill>
          <a:blip r:embed="rId3" cstate="print"/>
          <a:srcRect l="66033" t="25394" r="19045" b="58520"/>
          <a:stretch>
            <a:fillRect/>
          </a:stretch>
        </p:blipFill>
        <p:spPr bwMode="auto">
          <a:xfrm>
            <a:off x="5897803" y="1602467"/>
            <a:ext cx="1364343" cy="1103086"/>
          </a:xfrm>
          <a:prstGeom prst="rect">
            <a:avLst/>
          </a:prstGeom>
          <a:noFill/>
        </p:spPr>
      </p:pic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677333" y="0"/>
            <a:ext cx="1086355" cy="304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677333" y="0"/>
            <a:ext cx="541867" cy="304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426807560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repeatCount="indefinite" autoRev="1" fill="remove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3941 -0.03144 L -1.38889E-6 -3.06358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0" y="16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mph" presetSubtype="0" repeatCount="indefinite" fill="remove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35000" y="13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0" presetClass="exit" presetSubtype="0" repeatCount="indefinite" fill="remove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0" presetClass="path" presetSubtype="0" repeatCount="indefinite" autoRev="1" fill="remove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3593 -0.0259 L -4.44444E-6 1.90751E-6 " pathEditMode="relative" rAng="0" ptsTypes="AA">
                                      <p:cBhvr>
                                        <p:cTn id="2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" y="130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mph" presetSubtype="0" repeatCount="indefinite" fill="remove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135000" y="13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xit" presetSubtype="0" repeatCount="indefinite" fill="remove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0" presetClass="path" presetSubtype="0" repeatCount="indefinite" autoRev="1" fill="remove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4861 -0.04439 L -2.77778E-7 -2.83237E-6 " pathEditMode="relative" rAng="0" ptsTypes="AA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0" y="220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6" presetClass="emph" presetSubtype="0" repeatCount="indefinite" fill="remove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135000" y="13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10" presetClass="exit" presetSubtype="0" repeatCount="indefinite" fill="remove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 관절의 변화</a:t>
            </a:r>
            <a:endParaRPr lang="ko-KR" altLang="en-US" dirty="0"/>
          </a:p>
        </p:txBody>
      </p:sp>
      <p:graphicFrame>
        <p:nvGraphicFramePr>
          <p:cNvPr id="4" name="개체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4024821270"/>
              </p:ext>
            </p:extLst>
          </p:nvPr>
        </p:nvGraphicFramePr>
        <p:xfrm>
          <a:off x="104257" y="1512702"/>
          <a:ext cx="2602057" cy="3665682"/>
        </p:xfrm>
        <a:graphic>
          <a:graphicData uri="http://schemas.openxmlformats.org/presentationml/2006/ole">
            <p:oleObj spid="_x0000_s2167" name="비트맵 이미지" r:id="rId3" imgW="1514686" imgH="2400635" progId="PBrush">
              <p:embed/>
            </p:oleObj>
          </a:graphicData>
        </a:graphic>
      </p:graphicFrame>
      <p:graphicFrame>
        <p:nvGraphicFramePr>
          <p:cNvPr id="8" name="개체 7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853540217"/>
              </p:ext>
            </p:extLst>
          </p:nvPr>
        </p:nvGraphicFramePr>
        <p:xfrm>
          <a:off x="2869755" y="1512701"/>
          <a:ext cx="2867602" cy="3665682"/>
        </p:xfrm>
        <a:graphic>
          <a:graphicData uri="http://schemas.openxmlformats.org/presentationml/2006/ole">
            <p:oleObj spid="_x0000_s2168" name="비트맵 이미지" r:id="rId4" imgW="1790476" imgH="2666667" progId="PBrush">
              <p:embed/>
            </p:oleObj>
          </a:graphicData>
        </a:graphic>
      </p:graphicFrame>
      <p:pic>
        <p:nvPicPr>
          <p:cNvPr id="13315" name="Picture 3" descr="\\Mj\민규 민재 공유\진행프로젝트\봉정이형\psd\화살표.png"/>
          <p:cNvPicPr>
            <a:picLocks noChangeAspect="1" noChangeArrowheads="1"/>
          </p:cNvPicPr>
          <p:nvPr/>
        </p:nvPicPr>
        <p:blipFill>
          <a:blip r:embed="rId5" cstate="print"/>
          <a:srcRect l="18569" t="42116" r="63652" b="42010"/>
          <a:stretch>
            <a:fillRect/>
          </a:stretch>
        </p:blipFill>
        <p:spPr bwMode="auto">
          <a:xfrm>
            <a:off x="2123728" y="2801256"/>
            <a:ext cx="1625600" cy="1088571"/>
          </a:xfrm>
          <a:prstGeom prst="rect">
            <a:avLst/>
          </a:prstGeom>
          <a:noFill/>
        </p:spPr>
      </p:pic>
      <p:graphicFrame>
        <p:nvGraphicFramePr>
          <p:cNvPr id="11" name="개체 10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164979944"/>
              </p:ext>
            </p:extLst>
          </p:nvPr>
        </p:nvGraphicFramePr>
        <p:xfrm>
          <a:off x="5900798" y="1512701"/>
          <a:ext cx="3167785" cy="3665682"/>
        </p:xfrm>
        <a:graphic>
          <a:graphicData uri="http://schemas.openxmlformats.org/presentationml/2006/ole">
            <p:oleObj spid="_x0000_s2169" name="비트맵 이미지" r:id="rId6" imgW="3362794" imgH="3723810" progId="PBrush">
              <p:embed/>
            </p:oleObj>
          </a:graphicData>
        </a:graphic>
      </p:graphicFrame>
      <p:pic>
        <p:nvPicPr>
          <p:cNvPr id="10" name="Picture 3" descr="\\Mj\민규 민재 공유\진행프로젝트\봉정이형\psd\화살표.png"/>
          <p:cNvPicPr>
            <a:picLocks noChangeAspect="1" noChangeArrowheads="1"/>
          </p:cNvPicPr>
          <p:nvPr/>
        </p:nvPicPr>
        <p:blipFill>
          <a:blip r:embed="rId5" cstate="print"/>
          <a:srcRect l="64128" t="42751" r="19045" b="45185"/>
          <a:stretch>
            <a:fillRect/>
          </a:stretch>
        </p:blipFill>
        <p:spPr bwMode="auto">
          <a:xfrm>
            <a:off x="5093210" y="2931885"/>
            <a:ext cx="1538515" cy="8273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995395747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86 -4.39306E-6 L 1.11111E-6 -4.39306E-6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85 2.36994E-6 L -3.33333E-6 2.36994E-6 " pathEditMode="relative" rAng="0" ptsTypes="AA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허리 관절의 변화</a:t>
            </a:r>
            <a:endParaRPr lang="ko-KR" altLang="en-US" dirty="0"/>
          </a:p>
        </p:txBody>
      </p:sp>
      <p:pic>
        <p:nvPicPr>
          <p:cNvPr id="2" name="Picture 2" descr="\\Mj\민규 민재 공유\진행프로젝트\봉정이형\psd\내용.png"/>
          <p:cNvPicPr>
            <a:picLocks noChangeAspect="1" noChangeArrowheads="1"/>
          </p:cNvPicPr>
          <p:nvPr/>
        </p:nvPicPr>
        <p:blipFill>
          <a:blip r:embed="rId2" cstate="print"/>
          <a:srcRect t="11637" r="73335"/>
          <a:stretch>
            <a:fillRect/>
          </a:stretch>
        </p:blipFill>
        <p:spPr bwMode="auto">
          <a:xfrm>
            <a:off x="377" y="798286"/>
            <a:ext cx="2438023" cy="6059431"/>
          </a:xfrm>
          <a:prstGeom prst="rect">
            <a:avLst/>
          </a:prstGeom>
          <a:noFill/>
        </p:spPr>
      </p:pic>
      <p:pic>
        <p:nvPicPr>
          <p:cNvPr id="5" name="Picture 2" descr="\\Mj\민규 민재 공유\진행프로젝트\봉정이형\psd\내용.png"/>
          <p:cNvPicPr>
            <a:picLocks noChangeAspect="1" noChangeArrowheads="1"/>
          </p:cNvPicPr>
          <p:nvPr/>
        </p:nvPicPr>
        <p:blipFill>
          <a:blip r:embed="rId2" cstate="print"/>
          <a:srcRect l="26665" t="14812" r="49841"/>
          <a:stretch>
            <a:fillRect/>
          </a:stretch>
        </p:blipFill>
        <p:spPr bwMode="auto">
          <a:xfrm>
            <a:off x="2438400" y="1016000"/>
            <a:ext cx="2148114" cy="5841717"/>
          </a:xfrm>
          <a:prstGeom prst="rect">
            <a:avLst/>
          </a:prstGeom>
          <a:noFill/>
        </p:spPr>
      </p:pic>
      <p:pic>
        <p:nvPicPr>
          <p:cNvPr id="6" name="Picture 2" descr="\\Mj\민규 민재 공유\진행프로젝트\봉정이형\psd\내용.png"/>
          <p:cNvPicPr>
            <a:picLocks noChangeAspect="1" noChangeArrowheads="1"/>
          </p:cNvPicPr>
          <p:nvPr/>
        </p:nvPicPr>
        <p:blipFill>
          <a:blip r:embed="rId2" cstate="print"/>
          <a:srcRect l="50159" t="13119" r="26506"/>
          <a:stretch>
            <a:fillRect/>
          </a:stretch>
        </p:blipFill>
        <p:spPr bwMode="auto">
          <a:xfrm>
            <a:off x="4586514" y="899886"/>
            <a:ext cx="2133600" cy="5957831"/>
          </a:xfrm>
          <a:prstGeom prst="rect">
            <a:avLst/>
          </a:prstGeom>
          <a:noFill/>
        </p:spPr>
      </p:pic>
      <p:pic>
        <p:nvPicPr>
          <p:cNvPr id="7" name="Picture 2" descr="\\Mj\민규 민재 공유\진행프로젝트\봉정이형\psd\내용.png"/>
          <p:cNvPicPr>
            <a:picLocks noChangeAspect="1" noChangeArrowheads="1"/>
          </p:cNvPicPr>
          <p:nvPr/>
        </p:nvPicPr>
        <p:blipFill>
          <a:blip r:embed="rId2" cstate="print"/>
          <a:srcRect l="73494" t="12060"/>
          <a:stretch>
            <a:fillRect/>
          </a:stretch>
        </p:blipFill>
        <p:spPr bwMode="auto">
          <a:xfrm>
            <a:off x="6720114" y="827314"/>
            <a:ext cx="2423508" cy="6030403"/>
          </a:xfrm>
          <a:prstGeom prst="rect">
            <a:avLst/>
          </a:prstGeom>
          <a:noFill/>
        </p:spPr>
      </p:pic>
      <p:pic>
        <p:nvPicPr>
          <p:cNvPr id="13315" name="Picture 3" descr="\\Mj\민규 민재 공유\진행프로젝트\봉정이형\psd\화살표.png"/>
          <p:cNvPicPr>
            <a:picLocks noChangeAspect="1" noChangeArrowheads="1"/>
          </p:cNvPicPr>
          <p:nvPr/>
        </p:nvPicPr>
        <p:blipFill>
          <a:blip r:embed="rId3" cstate="print"/>
          <a:srcRect l="18569" t="42116" r="63652" b="42010"/>
          <a:stretch>
            <a:fillRect/>
          </a:stretch>
        </p:blipFill>
        <p:spPr bwMode="auto">
          <a:xfrm>
            <a:off x="1698171" y="2888343"/>
            <a:ext cx="1625600" cy="1088571"/>
          </a:xfrm>
          <a:prstGeom prst="rect">
            <a:avLst/>
          </a:prstGeom>
          <a:noFill/>
        </p:spPr>
      </p:pic>
      <p:pic>
        <p:nvPicPr>
          <p:cNvPr id="9" name="Picture 3" descr="\\Mj\민규 민재 공유\진행프로젝트\봉정이형\psd\화살표.png"/>
          <p:cNvPicPr>
            <a:picLocks noChangeAspect="1" noChangeArrowheads="1"/>
          </p:cNvPicPr>
          <p:nvPr/>
        </p:nvPicPr>
        <p:blipFill>
          <a:blip r:embed="rId3" cstate="print"/>
          <a:srcRect l="44444" t="43174" r="42698" b="43492"/>
          <a:stretch>
            <a:fillRect/>
          </a:stretch>
        </p:blipFill>
        <p:spPr bwMode="auto">
          <a:xfrm>
            <a:off x="4064000" y="2960914"/>
            <a:ext cx="1175657" cy="914400"/>
          </a:xfrm>
          <a:prstGeom prst="rect">
            <a:avLst/>
          </a:prstGeom>
          <a:noFill/>
        </p:spPr>
      </p:pic>
      <p:pic>
        <p:nvPicPr>
          <p:cNvPr id="10" name="Picture 3" descr="\\Mj\민규 민재 공유\진행프로젝트\봉정이형\psd\화살표.png"/>
          <p:cNvPicPr>
            <a:picLocks noChangeAspect="1" noChangeArrowheads="1"/>
          </p:cNvPicPr>
          <p:nvPr/>
        </p:nvPicPr>
        <p:blipFill>
          <a:blip r:embed="rId3" cstate="print"/>
          <a:srcRect l="64128" t="42751" r="19045" b="45185"/>
          <a:stretch>
            <a:fillRect/>
          </a:stretch>
        </p:blipFill>
        <p:spPr bwMode="auto">
          <a:xfrm>
            <a:off x="5863771" y="2931886"/>
            <a:ext cx="1538515" cy="827314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86 -4.39306E-6 L 1.11111E-6 -4.39306E-6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85 -3.46821E-6 L -5.55556E-7 -3.46821E-6 " pathEditMode="relative" rAng="0" ptsTypes="AA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85 2.36994E-6 L -3.33333E-6 2.36994E-6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C:\Documents and Settings\kim\바탕 화면\강직성척추염, SpA\환자사진\SI and L-spine\normal knee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66675"/>
            <a:ext cx="7222067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kim\바탕 화면\강직성척추염, SpA\환자사진\SI and L-spine\knee.bm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4" y="66675"/>
            <a:ext cx="7222067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18820599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755576" y="628382"/>
            <a:ext cx="6264696" cy="461665"/>
          </a:xfrm>
        </p:spPr>
        <p:txBody>
          <a:bodyPr/>
          <a:lstStyle/>
          <a:p>
            <a:r>
              <a:rPr lang="ko-KR" altLang="en-US" dirty="0" smtClean="0"/>
              <a:t>허리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목통증</a:t>
            </a:r>
            <a:r>
              <a:rPr lang="en-US" altLang="ko-KR" dirty="0" smtClean="0"/>
              <a:t> (</a:t>
            </a:r>
            <a:r>
              <a:rPr lang="ko-KR" altLang="en-US" dirty="0" smtClean="0"/>
              <a:t>남자</a:t>
            </a:r>
            <a:r>
              <a:rPr lang="en-US" altLang="ko-KR" dirty="0" smtClean="0"/>
              <a:t>/57)</a:t>
            </a:r>
            <a:endParaRPr lang="ko-KR" altLang="en-US" dirty="0"/>
          </a:p>
        </p:txBody>
      </p:sp>
      <p:pic>
        <p:nvPicPr>
          <p:cNvPr id="2" name="Picture 2" descr="\\Mj\민규 민재 공유\진행프로젝트\봉정이형\psd\14.png"/>
          <p:cNvPicPr>
            <a:picLocks noChangeAspect="1" noChangeArrowheads="1"/>
          </p:cNvPicPr>
          <p:nvPr/>
        </p:nvPicPr>
        <p:blipFill>
          <a:blip r:embed="rId2" cstate="print"/>
          <a:srcRect l="1901" t="14177" r="65398" b="9415"/>
          <a:stretch>
            <a:fillRect/>
          </a:stretch>
        </p:blipFill>
        <p:spPr bwMode="auto">
          <a:xfrm>
            <a:off x="174171" y="972457"/>
            <a:ext cx="2989943" cy="5239657"/>
          </a:xfrm>
          <a:prstGeom prst="rect">
            <a:avLst/>
          </a:prstGeom>
          <a:noFill/>
        </p:spPr>
      </p:pic>
      <p:pic>
        <p:nvPicPr>
          <p:cNvPr id="5" name="Picture 2" descr="\\Mj\민규 민재 공유\진행프로젝트\봉정이형\psd\14.png"/>
          <p:cNvPicPr>
            <a:picLocks noChangeAspect="1" noChangeArrowheads="1"/>
          </p:cNvPicPr>
          <p:nvPr/>
        </p:nvPicPr>
        <p:blipFill>
          <a:blip r:embed="rId2" cstate="print"/>
          <a:srcRect l="34443" t="14177" r="34602" b="9415"/>
          <a:stretch>
            <a:fillRect/>
          </a:stretch>
        </p:blipFill>
        <p:spPr bwMode="auto">
          <a:xfrm>
            <a:off x="3149600" y="972457"/>
            <a:ext cx="2830286" cy="5239657"/>
          </a:xfrm>
          <a:prstGeom prst="rect">
            <a:avLst/>
          </a:prstGeom>
          <a:noFill/>
        </p:spPr>
      </p:pic>
      <p:pic>
        <p:nvPicPr>
          <p:cNvPr id="6" name="Picture 2" descr="\\Mj\민규 민재 공유\진행프로젝트\봉정이형\psd\14.png"/>
          <p:cNvPicPr>
            <a:picLocks noChangeAspect="1" noChangeArrowheads="1"/>
          </p:cNvPicPr>
          <p:nvPr/>
        </p:nvPicPr>
        <p:blipFill>
          <a:blip r:embed="rId2" cstate="print"/>
          <a:srcRect l="65557" t="27935" r="1266" b="28464"/>
          <a:stretch>
            <a:fillRect/>
          </a:stretch>
        </p:blipFill>
        <p:spPr bwMode="auto">
          <a:xfrm>
            <a:off x="5994400" y="1915886"/>
            <a:ext cx="3033486" cy="2989943"/>
          </a:xfrm>
          <a:prstGeom prst="rect">
            <a:avLst/>
          </a:prstGeom>
          <a:noFill/>
        </p:spPr>
      </p:pic>
      <p:sp>
        <p:nvSpPr>
          <p:cNvPr id="7" name="제목 2"/>
          <p:cNvSpPr txBox="1">
            <a:spLocks/>
          </p:cNvSpPr>
          <p:nvPr/>
        </p:nvSpPr>
        <p:spPr>
          <a:xfrm>
            <a:off x="1922218" y="6089100"/>
            <a:ext cx="2448272" cy="3693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n-US" altLang="ko-KR" sz="2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(DISH, OPLL)</a:t>
            </a:r>
            <a:endParaRPr kumimoji="0" lang="ko-KR" altLang="en-US" sz="2400" b="0" i="0" u="none" strike="noStrike" kern="1200" cap="none" spc="-15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4132" y="404664"/>
            <a:ext cx="8496944" cy="477054"/>
          </a:xfrm>
        </p:spPr>
        <p:txBody>
          <a:bodyPr/>
          <a:lstStyle/>
          <a:p>
            <a:r>
              <a:rPr lang="ko-KR" altLang="en-US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척추 관절염</a:t>
            </a:r>
            <a:endParaRPr lang="ko-KR" altLang="en-US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aphicFrame>
        <p:nvGraphicFramePr>
          <p:cNvPr id="3" name="다이어그램 2"/>
          <p:cNvGraphicFramePr/>
          <p:nvPr>
            <p:extLst>
              <p:ext uri="{D42A27DB-BD31-4B8C-83A1-F6EECF244321}">
                <p14:modId xmlns="" xmlns:p14="http://schemas.microsoft.com/office/powerpoint/2010/main" val="3353441599"/>
              </p:ext>
            </p:extLst>
          </p:nvPr>
        </p:nvGraphicFramePr>
        <p:xfrm>
          <a:off x="971600" y="1556792"/>
          <a:ext cx="7344816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9" name="직선 연결선 8"/>
          <p:cNvCxnSpPr/>
          <p:nvPr/>
        </p:nvCxnSpPr>
        <p:spPr>
          <a:xfrm>
            <a:off x="4056856" y="2204864"/>
            <a:ext cx="0" cy="2448272"/>
          </a:xfrm>
          <a:prstGeom prst="line">
            <a:avLst/>
          </a:prstGeom>
          <a:ln w="222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4056856" y="2418234"/>
            <a:ext cx="4248472" cy="50405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Modified New York Criteria 1984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3528" y="6381328"/>
            <a:ext cx="77048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err="1" smtClean="0"/>
              <a:t>Rudwaleit</a:t>
            </a:r>
            <a:r>
              <a:rPr lang="en-US" altLang="ko-KR" sz="1100" b="1" dirty="0" smtClean="0"/>
              <a:t> M et al. Arthritis Rheum 2005;52:1000-8 (with permission)</a:t>
            </a:r>
            <a:endParaRPr lang="ko-KR" altLang="en-US" sz="1100" b="1" dirty="0"/>
          </a:p>
        </p:txBody>
      </p:sp>
      <p:cxnSp>
        <p:nvCxnSpPr>
          <p:cNvPr id="16" name="직선 화살표 연결선 15"/>
          <p:cNvCxnSpPr/>
          <p:nvPr/>
        </p:nvCxnSpPr>
        <p:spPr>
          <a:xfrm>
            <a:off x="971600" y="5013176"/>
            <a:ext cx="7344816" cy="0"/>
          </a:xfrm>
          <a:prstGeom prst="straightConnector1">
            <a:avLst/>
          </a:prstGeom>
          <a:ln w="41275">
            <a:solidFill>
              <a:schemeClr val="tx1">
                <a:alpha val="8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그룹 3"/>
          <p:cNvGrpSpPr/>
          <p:nvPr/>
        </p:nvGrpSpPr>
        <p:grpSpPr>
          <a:xfrm>
            <a:off x="1362726" y="1678541"/>
            <a:ext cx="6665658" cy="3899972"/>
            <a:chOff x="1362726" y="1678541"/>
            <a:chExt cx="6665658" cy="3899972"/>
          </a:xfrm>
        </p:grpSpPr>
        <p:sp>
          <p:nvSpPr>
            <p:cNvPr id="11" name="TextBox 10"/>
            <p:cNvSpPr txBox="1"/>
            <p:nvPr/>
          </p:nvSpPr>
          <p:spPr>
            <a:xfrm>
              <a:off x="1362726" y="1684696"/>
              <a:ext cx="32043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비방사선학적 단계</a:t>
              </a:r>
              <a:endPara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052908" y="1678541"/>
              <a:ext cx="2952328" cy="4062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방사선학적 단계</a:t>
              </a:r>
              <a:endPara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228184" y="5209181"/>
              <a:ext cx="180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Time (years)</a:t>
              </a:r>
              <a:endParaRPr lang="ko-KR" altLang="en-US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758586012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13" grpId="0" animBg="1"/>
      <p:bldP spid="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353241"/>
            <a:ext cx="8964488" cy="430887"/>
          </a:xfrm>
        </p:spPr>
        <p:txBody>
          <a:bodyPr/>
          <a:lstStyle/>
          <a:p>
            <a:r>
              <a:rPr lang="ko-KR" altLang="en-US" sz="2800" dirty="0" smtClean="0"/>
              <a:t>척추관절염</a:t>
            </a:r>
            <a:r>
              <a:rPr lang="en-US" altLang="ko-KR" sz="2800" dirty="0" smtClean="0"/>
              <a:t>(</a:t>
            </a:r>
            <a:r>
              <a:rPr lang="en-US" altLang="ko-KR" sz="2800" dirty="0" err="1" smtClean="0"/>
              <a:t>SpA</a:t>
            </a:r>
            <a:r>
              <a:rPr lang="en-US" altLang="ko-KR" sz="2800" dirty="0" smtClean="0"/>
              <a:t>)</a:t>
            </a:r>
            <a:r>
              <a:rPr lang="ko-KR" altLang="en-US" sz="2800" dirty="0" smtClean="0"/>
              <a:t>의 </a:t>
            </a:r>
            <a:r>
              <a:rPr lang="en-US" altLang="ko-KR" sz="2800" dirty="0" smtClean="0"/>
              <a:t>ASAS </a:t>
            </a:r>
            <a:r>
              <a:rPr lang="ko-KR" altLang="en-US" sz="2800" dirty="0" smtClean="0"/>
              <a:t>분류 기준</a:t>
            </a:r>
            <a:endParaRPr lang="ko-KR" alt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1763687" y="1156443"/>
            <a:ext cx="5616624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개월 이상의 요통과 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세 이전에 발병한 환자 대상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17243" y="1921759"/>
            <a:ext cx="755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/>
              <a:t>혹은</a:t>
            </a:r>
            <a:endParaRPr lang="ko-KR" altLang="en-US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395536" y="6451937"/>
            <a:ext cx="5583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err="1" smtClean="0"/>
              <a:t>Rudwaleit</a:t>
            </a:r>
            <a:r>
              <a:rPr lang="en-US" altLang="ko-KR" sz="1100" b="1" dirty="0" smtClean="0"/>
              <a:t> M et al. Ann Rheum Dis 2009;68;777-783 (with permission)</a:t>
            </a:r>
            <a:endParaRPr lang="ko-KR" altLang="en-US" sz="1100" b="1" dirty="0"/>
          </a:p>
        </p:txBody>
      </p:sp>
      <p:grpSp>
        <p:nvGrpSpPr>
          <p:cNvPr id="33" name="그룹 32"/>
          <p:cNvGrpSpPr/>
          <p:nvPr/>
        </p:nvGrpSpPr>
        <p:grpSpPr>
          <a:xfrm>
            <a:off x="3694773" y="5432784"/>
            <a:ext cx="3748175" cy="782686"/>
            <a:chOff x="3851921" y="5609818"/>
            <a:chExt cx="3236168" cy="800552"/>
          </a:xfrm>
        </p:grpSpPr>
        <p:sp>
          <p:nvSpPr>
            <p:cNvPr id="24" name="직사각형 23"/>
            <p:cNvSpPr/>
            <p:nvPr/>
          </p:nvSpPr>
          <p:spPr>
            <a:xfrm>
              <a:off x="3941043" y="5609818"/>
              <a:ext cx="3147045" cy="649208"/>
            </a:xfrm>
            <a:prstGeom prst="rect">
              <a:avLst/>
            </a:prstGeom>
            <a:solidFill>
              <a:srgbClr val="FFF2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3851921" y="5640929"/>
              <a:ext cx="3236168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100" dirty="0">
                  <a:latin typeface="+mn-ea"/>
                </a:rPr>
                <a:t>N=649 </a:t>
              </a:r>
              <a:r>
                <a:rPr lang="ko-KR" altLang="en-US" sz="1100" dirty="0">
                  <a:latin typeface="+mn-ea"/>
                </a:rPr>
                <a:t>요통이 있는 환자</a:t>
              </a:r>
              <a:endParaRPr lang="en-US" altLang="ko-KR" sz="1100" dirty="0">
                <a:latin typeface="+mn-ea"/>
              </a:endParaRPr>
            </a:p>
            <a:p>
              <a:r>
                <a:rPr lang="ko-KR" altLang="en-US" sz="1100" dirty="0">
                  <a:latin typeface="+mn-ea"/>
                </a:rPr>
                <a:t>민감도 </a:t>
              </a:r>
              <a:r>
                <a:rPr lang="en-US" altLang="ko-KR" sz="1100" dirty="0">
                  <a:latin typeface="+mn-ea"/>
                </a:rPr>
                <a:t>: 83.9%, </a:t>
              </a:r>
              <a:r>
                <a:rPr lang="ko-KR" altLang="en-US" sz="1100" dirty="0">
                  <a:latin typeface="+mn-ea"/>
                </a:rPr>
                <a:t>특이도</a:t>
              </a:r>
              <a:r>
                <a:rPr lang="en-US" altLang="ko-KR" sz="1100" dirty="0">
                  <a:latin typeface="+mn-ea"/>
                </a:rPr>
                <a:t>: 84.4%</a:t>
              </a:r>
            </a:p>
            <a:p>
              <a:r>
                <a:rPr lang="ko-KR" altLang="en-US" sz="1100" dirty="0" smtClean="0">
                  <a:latin typeface="+mn-ea"/>
                </a:rPr>
                <a:t>영상진단</a:t>
              </a:r>
              <a:r>
                <a:rPr lang="en-US" altLang="ko-KR" sz="1100" dirty="0" smtClean="0">
                  <a:latin typeface="+mn-ea"/>
                </a:rPr>
                <a:t>(Imaging) </a:t>
              </a:r>
              <a:r>
                <a:rPr lang="ko-KR" altLang="en-US" sz="1100" dirty="0">
                  <a:latin typeface="+mn-ea"/>
                </a:rPr>
                <a:t>단독 </a:t>
              </a:r>
              <a:r>
                <a:rPr lang="en-US" altLang="ko-KR" sz="1100" dirty="0" smtClean="0">
                  <a:latin typeface="+mn-ea"/>
                </a:rPr>
                <a:t>: </a:t>
              </a:r>
              <a:r>
                <a:rPr lang="ko-KR" altLang="en-US" sz="1100" dirty="0" smtClean="0">
                  <a:latin typeface="+mn-ea"/>
                </a:rPr>
                <a:t>민감도 </a:t>
              </a:r>
              <a:r>
                <a:rPr lang="en-US" altLang="ko-KR" sz="1100" dirty="0">
                  <a:latin typeface="+mn-ea"/>
                </a:rPr>
                <a:t>: 66.2%, </a:t>
              </a:r>
              <a:r>
                <a:rPr lang="ko-KR" altLang="en-US" sz="1100" dirty="0">
                  <a:latin typeface="+mn-ea"/>
                </a:rPr>
                <a:t>특이도 </a:t>
              </a:r>
              <a:r>
                <a:rPr lang="en-US" altLang="ko-KR" sz="1100" dirty="0">
                  <a:latin typeface="+mn-ea"/>
                </a:rPr>
                <a:t>: 97.3% </a:t>
              </a: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162922" y="1598548"/>
            <a:ext cx="2520280" cy="1061829"/>
            <a:chOff x="5162922" y="1598548"/>
            <a:chExt cx="2520280" cy="1061829"/>
          </a:xfrm>
        </p:grpSpPr>
        <p:sp>
          <p:nvSpPr>
            <p:cNvPr id="8" name="직사각형 7"/>
            <p:cNvSpPr/>
            <p:nvPr/>
          </p:nvSpPr>
          <p:spPr>
            <a:xfrm>
              <a:off x="5162922" y="1678114"/>
              <a:ext cx="2520280" cy="916004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62922" y="1598548"/>
              <a:ext cx="252028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sz="1400" b="1" dirty="0" smtClean="0">
                  <a:solidFill>
                    <a:schemeClr val="bg1"/>
                  </a:solidFill>
                </a:rPr>
                <a:t>HLA-B27 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ko-KR" sz="1400" b="1" dirty="0" smtClean="0">
                  <a:solidFill>
                    <a:schemeClr val="bg1"/>
                  </a:solidFill>
                </a:rPr>
                <a:t>+ 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ko-KR" sz="1400" b="1" dirty="0" smtClean="0">
                  <a:solidFill>
                    <a:schemeClr val="bg1"/>
                  </a:solidFill>
                </a:rPr>
                <a:t>2</a:t>
              </a:r>
              <a:r>
                <a:rPr lang="ko-KR" altLang="en-US" sz="1400" b="1" dirty="0" smtClean="0">
                  <a:solidFill>
                    <a:schemeClr val="bg1"/>
                  </a:solidFill>
                </a:rPr>
                <a:t>가지 이상 다른 </a:t>
              </a:r>
              <a:r>
                <a:rPr lang="en-US" altLang="ko-KR" sz="1400" b="1" dirty="0" err="1" smtClean="0">
                  <a:solidFill>
                    <a:schemeClr val="bg1"/>
                  </a:solidFill>
                  <a:effectLst/>
                </a:rPr>
                <a:t>SpA</a:t>
              </a:r>
              <a:r>
                <a:rPr lang="en-US" altLang="ko-KR" sz="1400" b="1" dirty="0" smtClean="0">
                  <a:solidFill>
                    <a:schemeClr val="bg1"/>
                  </a:solidFill>
                  <a:effectLst/>
                </a:rPr>
                <a:t> </a:t>
              </a:r>
              <a:r>
                <a:rPr lang="ko-KR" altLang="en-US" sz="1400" b="1" dirty="0" smtClean="0">
                  <a:solidFill>
                    <a:schemeClr val="bg1"/>
                  </a:solidFill>
                  <a:effectLst/>
                </a:rPr>
                <a:t>특징</a:t>
              </a:r>
              <a:endParaRPr lang="ko-KR" altLang="en-US" sz="1400" b="1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106091" y="1614727"/>
            <a:ext cx="2520000" cy="1061829"/>
            <a:chOff x="1106091" y="1614727"/>
            <a:chExt cx="2520000" cy="1061829"/>
          </a:xfrm>
        </p:grpSpPr>
        <p:sp>
          <p:nvSpPr>
            <p:cNvPr id="6" name="직사각형 5"/>
            <p:cNvSpPr/>
            <p:nvPr/>
          </p:nvSpPr>
          <p:spPr>
            <a:xfrm>
              <a:off x="1106091" y="1665802"/>
              <a:ext cx="2520000" cy="960898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165907" y="1614727"/>
              <a:ext cx="2376264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1400" b="1" dirty="0" smtClean="0">
                  <a:solidFill>
                    <a:schemeClr val="bg1"/>
                  </a:solidFill>
                </a:rPr>
                <a:t>영상진단</a:t>
              </a:r>
              <a:r>
                <a:rPr lang="en-US" altLang="ko-KR" sz="900" b="1" dirty="0" smtClean="0">
                  <a:solidFill>
                    <a:schemeClr val="bg1"/>
                  </a:solidFill>
                </a:rPr>
                <a:t>(Imaging)</a:t>
              </a:r>
              <a:r>
                <a:rPr lang="ko-KR" altLang="en-US" sz="1400" b="1" dirty="0" smtClean="0">
                  <a:solidFill>
                    <a:schemeClr val="bg1"/>
                  </a:solidFill>
                </a:rPr>
                <a:t>상</a:t>
              </a:r>
              <a:r>
                <a:rPr lang="en-US" altLang="ko-KR" sz="1400" b="1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1400" b="1" dirty="0" smtClean="0">
                  <a:solidFill>
                    <a:schemeClr val="bg1"/>
                  </a:solidFill>
                </a:rPr>
                <a:t>천장골염</a:t>
              </a:r>
              <a:endParaRPr lang="en-US" altLang="ko-KR" sz="1400" b="1" dirty="0">
                <a:solidFill>
                  <a:schemeClr val="bg1"/>
                </a:solidFill>
              </a:endParaRPr>
            </a:p>
            <a:p>
              <a:pPr algn="ctr">
                <a:lnSpc>
                  <a:spcPct val="150000"/>
                </a:lnSpc>
              </a:pPr>
              <a:r>
                <a:rPr lang="en-US" altLang="ko-KR" sz="1400" b="1" dirty="0" smtClean="0">
                  <a:solidFill>
                    <a:schemeClr val="bg1"/>
                  </a:solidFill>
                </a:rPr>
                <a:t>+</a:t>
              </a:r>
              <a:r>
                <a:rPr lang="ko-KR" altLang="en-US" sz="1400" b="1" dirty="0" smtClean="0">
                  <a:solidFill>
                    <a:schemeClr val="bg1"/>
                  </a:solidFill>
                </a:rPr>
                <a:t> 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>
                <a:lnSpc>
                  <a:spcPct val="150000"/>
                </a:lnSpc>
              </a:pPr>
              <a:r>
                <a:rPr lang="en-US" altLang="ko-KR" sz="1400" b="1" dirty="0" smtClean="0">
                  <a:solidFill>
                    <a:schemeClr val="bg1"/>
                  </a:solidFill>
                </a:rPr>
                <a:t>1</a:t>
              </a:r>
              <a:r>
                <a:rPr lang="ko-KR" altLang="en-US" sz="1400" b="1" dirty="0" smtClean="0">
                  <a:solidFill>
                    <a:schemeClr val="bg1"/>
                  </a:solidFill>
                </a:rPr>
                <a:t>개 이상의</a:t>
              </a:r>
              <a:r>
                <a:rPr lang="en-US" altLang="ko-KR" sz="1400" b="1" dirty="0">
                  <a:solidFill>
                    <a:schemeClr val="bg1"/>
                  </a:solidFill>
                </a:rPr>
                <a:t> </a:t>
              </a:r>
              <a:r>
                <a:rPr lang="en-US" altLang="ko-KR" sz="1400" b="1" dirty="0" err="1" smtClean="0">
                  <a:solidFill>
                    <a:schemeClr val="bg1"/>
                  </a:solidFill>
                </a:rPr>
                <a:t>SpA</a:t>
              </a:r>
              <a:r>
                <a:rPr lang="en-US" altLang="ko-KR" sz="1400" b="1" dirty="0" smtClean="0">
                  <a:solidFill>
                    <a:schemeClr val="bg1"/>
                  </a:solidFill>
                </a:rPr>
                <a:t> </a:t>
              </a:r>
              <a:r>
                <a:rPr lang="ko-KR" altLang="en-US" sz="1400" b="1" dirty="0" smtClean="0">
                  <a:solidFill>
                    <a:schemeClr val="bg1"/>
                  </a:solidFill>
                </a:rPr>
                <a:t>특징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4872955" y="2870448"/>
            <a:ext cx="3587477" cy="1719148"/>
            <a:chOff x="4872955" y="2870448"/>
            <a:chExt cx="3220169" cy="1719148"/>
          </a:xfrm>
        </p:grpSpPr>
        <p:sp>
          <p:nvSpPr>
            <p:cNvPr id="18" name="직사각형 17"/>
            <p:cNvSpPr/>
            <p:nvPr/>
          </p:nvSpPr>
          <p:spPr>
            <a:xfrm>
              <a:off x="4872955" y="2870448"/>
              <a:ext cx="3220169" cy="1622414"/>
            </a:xfrm>
            <a:prstGeom prst="rect">
              <a:avLst/>
            </a:prstGeom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TextBox 8"/>
            <p:cNvSpPr txBox="1">
              <a:spLocks noChangeArrowheads="1"/>
            </p:cNvSpPr>
            <p:nvPr/>
          </p:nvSpPr>
          <p:spPr bwMode="auto">
            <a:xfrm>
              <a:off x="4933875" y="2958380"/>
              <a:ext cx="3124944" cy="1631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600" dirty="0" smtClean="0">
                  <a:latin typeface="+mn-ea"/>
                  <a:ea typeface="+mn-ea"/>
                </a:rPr>
                <a:t>   </a:t>
              </a:r>
              <a:endParaRPr lang="en-US" altLang="ko-K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  <a:p>
              <a:pPr eaLnBrk="1" hangingPunct="1"/>
              <a:endPara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  <a:p>
              <a:pPr eaLnBrk="1" hangingPunct="1"/>
              <a:endParaRPr lang="en-US" altLang="ko-KR" sz="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endParaRPr>
            </a:p>
            <a:p>
              <a:pPr marL="285750" indent="-285750">
                <a:buBlip>
                  <a:blip r:embed="rId2"/>
                </a:buBlip>
                <a:defRPr/>
              </a:pPr>
              <a:r>
                <a:rPr lang="en-US" altLang="ko-KR" sz="1200" b="1" dirty="0" err="1" smtClean="0">
                  <a:solidFill>
                    <a:srgbClr val="004B8B"/>
                  </a:solidFill>
                  <a:latin typeface="+mn-ea"/>
                </a:rPr>
                <a:t>SpA</a:t>
              </a:r>
              <a:r>
                <a:rPr lang="ko-KR" altLang="en-US" sz="1200" b="1" dirty="0">
                  <a:solidFill>
                    <a:srgbClr val="004B8B"/>
                  </a:solidFill>
                  <a:latin typeface="+mn-ea"/>
                </a:rPr>
                <a:t>와 관계된 </a:t>
              </a:r>
              <a:r>
                <a:rPr lang="ko-KR" altLang="en-US" sz="1200" b="1" dirty="0" smtClean="0">
                  <a:solidFill>
                    <a:srgbClr val="004B8B"/>
                  </a:solidFill>
                  <a:latin typeface="+mn-ea"/>
                </a:rPr>
                <a:t>천장골염으로 추측되는  </a:t>
              </a:r>
              <a:r>
                <a:rPr lang="en-US" altLang="ko-KR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MRI</a:t>
              </a:r>
              <a:r>
                <a:rPr lang="ko-KR" altLang="en-US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상의 활동성</a:t>
              </a:r>
              <a:r>
                <a:rPr lang="en-US" altLang="ko-KR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(</a:t>
              </a:r>
              <a:r>
                <a:rPr lang="ko-KR" altLang="en-US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급성</a:t>
              </a:r>
              <a:r>
                <a:rPr lang="en-US" altLang="ko-KR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)</a:t>
              </a:r>
              <a:r>
                <a:rPr lang="ko-KR" altLang="en-US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염증</a:t>
              </a:r>
              <a:endParaRPr lang="en-US" altLang="ko-KR" sz="1200" b="1" dirty="0" smtClean="0">
                <a:solidFill>
                  <a:srgbClr val="004B8B"/>
                </a:solidFill>
                <a:latin typeface="+mn-ea"/>
                <a:ea typeface="+mn-ea"/>
              </a:endParaRPr>
            </a:p>
            <a:p>
              <a:pPr>
                <a:defRPr/>
              </a:pPr>
              <a:endParaRPr lang="en-US" altLang="ko-KR" sz="500" b="1" dirty="0">
                <a:solidFill>
                  <a:srgbClr val="004B8B"/>
                </a:solidFill>
                <a:latin typeface="+mn-ea"/>
                <a:ea typeface="+mn-ea"/>
              </a:endParaRPr>
            </a:p>
            <a:p>
              <a:pPr marL="285750" indent="-285750">
                <a:buBlip>
                  <a:blip r:embed="rId2"/>
                </a:buBlip>
                <a:defRPr/>
              </a:pPr>
              <a:r>
                <a:rPr lang="en-US" altLang="ko-KR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Modified NY criteria </a:t>
              </a:r>
              <a:r>
                <a:rPr lang="ko-KR" altLang="en-US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기준에 따라 분명한 방사선학적 진행을 보이는 천장골염</a:t>
              </a:r>
              <a:endParaRPr lang="en-US" altLang="ko-KR" sz="1200" b="1" dirty="0">
                <a:solidFill>
                  <a:srgbClr val="004B8B"/>
                </a:solidFill>
                <a:latin typeface="+mn-ea"/>
                <a:ea typeface="+mn-ea"/>
              </a:endParaRPr>
            </a:p>
          </p:txBody>
        </p:sp>
        <p:sp>
          <p:nvSpPr>
            <p:cNvPr id="19" name="순서도: 판단 18"/>
            <p:cNvSpPr/>
            <p:nvPr/>
          </p:nvSpPr>
          <p:spPr>
            <a:xfrm>
              <a:off x="4994036" y="3068960"/>
              <a:ext cx="168886" cy="196730"/>
            </a:xfrm>
            <a:prstGeom prst="flowChartDecision">
              <a:avLst/>
            </a:prstGeom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모서리가 접힌 도형 26"/>
            <p:cNvSpPr/>
            <p:nvPr/>
          </p:nvSpPr>
          <p:spPr>
            <a:xfrm>
              <a:off x="5230051" y="2999612"/>
              <a:ext cx="2669167" cy="335423"/>
            </a:xfrm>
            <a:prstGeom prst="foldedCorne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  <a:latin typeface="+mn-ea"/>
                </a:rPr>
                <a:t>영상진단</a:t>
              </a:r>
              <a:r>
                <a:rPr lang="en-US" altLang="ko-KR" sz="1400" b="1" dirty="0" smtClean="0">
                  <a:solidFill>
                    <a:schemeClr val="bg1"/>
                  </a:solidFill>
                  <a:latin typeface="+mn-ea"/>
                </a:rPr>
                <a:t>(Imaging)</a:t>
              </a:r>
              <a:r>
                <a:rPr lang="ko-KR" altLang="en-US" sz="1400" b="1" dirty="0" smtClean="0">
                  <a:solidFill>
                    <a:schemeClr val="bg1"/>
                  </a:solidFill>
                  <a:latin typeface="+mn-ea"/>
                </a:rPr>
                <a:t>상</a:t>
              </a:r>
              <a:r>
                <a:rPr lang="en-US" altLang="ko-KR" sz="1400" b="1" dirty="0" smtClean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400" b="1" dirty="0">
                  <a:solidFill>
                    <a:schemeClr val="bg1"/>
                  </a:solidFill>
                  <a:latin typeface="+mn-ea"/>
                </a:rPr>
                <a:t>천장골염</a:t>
              </a:r>
              <a:endParaRPr lang="ko-KR" altLang="en-US" sz="1400" b="1" dirty="0">
                <a:latin typeface="+mn-ea"/>
              </a:endParaRP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1106091" y="2795232"/>
            <a:ext cx="2562572" cy="3257495"/>
            <a:chOff x="1087041" y="2789312"/>
            <a:chExt cx="2562572" cy="3257495"/>
          </a:xfrm>
        </p:grpSpPr>
        <p:sp>
          <p:nvSpPr>
            <p:cNvPr id="13" name="직사각형 12"/>
            <p:cNvSpPr/>
            <p:nvPr/>
          </p:nvSpPr>
          <p:spPr>
            <a:xfrm>
              <a:off x="1087041" y="2789312"/>
              <a:ext cx="2562572" cy="3257495"/>
            </a:xfrm>
            <a:prstGeom prst="rect">
              <a:avLst/>
            </a:prstGeom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TextBox 8"/>
            <p:cNvSpPr txBox="1">
              <a:spLocks noChangeArrowheads="1"/>
            </p:cNvSpPr>
            <p:nvPr/>
          </p:nvSpPr>
          <p:spPr bwMode="auto">
            <a:xfrm>
              <a:off x="1116728" y="2861320"/>
              <a:ext cx="2479675" cy="3185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600" dirty="0" smtClean="0">
                  <a:latin typeface="+mn-ea"/>
                  <a:ea typeface="+mn-ea"/>
                </a:rPr>
                <a:t>    </a:t>
              </a:r>
              <a:endParaRPr lang="en-US" altLang="ko-KR" sz="500" dirty="0">
                <a:latin typeface="+mn-ea"/>
                <a:ea typeface="+mn-ea"/>
              </a:endParaRPr>
            </a:p>
            <a:p>
              <a:pPr marL="171450" indent="-171450" eaLnBrk="1" hangingPunct="1">
                <a:lnSpc>
                  <a:spcPct val="150000"/>
                </a:lnSpc>
                <a:buBlip>
                  <a:blip r:embed="rId2"/>
                </a:buBlip>
              </a:pPr>
              <a:r>
                <a:rPr lang="ko-KR" altLang="en-US" sz="1200" b="1" dirty="0" err="1" smtClean="0">
                  <a:solidFill>
                    <a:srgbClr val="004B8B"/>
                  </a:solidFill>
                  <a:latin typeface="+mn-ea"/>
                  <a:ea typeface="+mn-ea"/>
                </a:rPr>
                <a:t>염증성</a:t>
              </a:r>
              <a:r>
                <a:rPr lang="ko-KR" altLang="en-US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 요통</a:t>
              </a:r>
            </a:p>
            <a:p>
              <a:pPr marL="171450" indent="-171450" eaLnBrk="1" hangingPunct="1">
                <a:lnSpc>
                  <a:spcPct val="150000"/>
                </a:lnSpc>
                <a:buBlip>
                  <a:blip r:embed="rId2"/>
                </a:buBlip>
              </a:pPr>
              <a:r>
                <a:rPr lang="ko-KR" altLang="en-US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관절염</a:t>
              </a:r>
              <a:endParaRPr lang="en-US" altLang="ko-KR" sz="1200" b="1" dirty="0" smtClean="0">
                <a:solidFill>
                  <a:srgbClr val="004B8B"/>
                </a:solidFill>
                <a:latin typeface="+mn-ea"/>
                <a:ea typeface="+mn-ea"/>
              </a:endParaRPr>
            </a:p>
            <a:p>
              <a:pPr marL="171450" indent="-171450" eaLnBrk="1" hangingPunct="1">
                <a:lnSpc>
                  <a:spcPct val="150000"/>
                </a:lnSpc>
                <a:buBlip>
                  <a:blip r:embed="rId2"/>
                </a:buBlip>
              </a:pPr>
              <a:r>
                <a:rPr lang="ko-KR" altLang="en-US" sz="1200" b="1" dirty="0" err="1" smtClean="0">
                  <a:solidFill>
                    <a:srgbClr val="004B8B"/>
                  </a:solidFill>
                  <a:latin typeface="+mn-ea"/>
                  <a:ea typeface="+mn-ea"/>
                </a:rPr>
                <a:t>골부착부염</a:t>
              </a:r>
              <a:r>
                <a:rPr lang="en-US" altLang="ko-KR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(</a:t>
              </a:r>
              <a:r>
                <a:rPr lang="ko-KR" altLang="en-US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발뒤꿈치</a:t>
              </a:r>
              <a:r>
                <a:rPr lang="en-US" altLang="ko-KR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)</a:t>
              </a:r>
            </a:p>
            <a:p>
              <a:pPr marL="171450" indent="-171450" eaLnBrk="1" hangingPunct="1">
                <a:lnSpc>
                  <a:spcPct val="150000"/>
                </a:lnSpc>
                <a:buBlip>
                  <a:blip r:embed="rId2"/>
                </a:buBlip>
              </a:pPr>
              <a:r>
                <a:rPr lang="ko-KR" altLang="en-US" sz="1200" b="1" dirty="0" err="1" smtClean="0">
                  <a:solidFill>
                    <a:srgbClr val="004B8B"/>
                  </a:solidFill>
                  <a:latin typeface="+mn-ea"/>
                  <a:ea typeface="+mn-ea"/>
                </a:rPr>
                <a:t>포도막염</a:t>
              </a:r>
              <a:endParaRPr lang="en-US" altLang="ko-KR" sz="1200" b="1" dirty="0" smtClean="0">
                <a:solidFill>
                  <a:srgbClr val="004B8B"/>
                </a:solidFill>
                <a:latin typeface="+mn-ea"/>
                <a:ea typeface="+mn-ea"/>
              </a:endParaRPr>
            </a:p>
            <a:p>
              <a:pPr marL="171450" indent="-171450" eaLnBrk="1" hangingPunct="1">
                <a:lnSpc>
                  <a:spcPct val="150000"/>
                </a:lnSpc>
                <a:buBlip>
                  <a:blip r:embed="rId2"/>
                </a:buBlip>
              </a:pPr>
              <a:r>
                <a:rPr lang="ko-KR" altLang="en-US" sz="1200" b="1" dirty="0" err="1" smtClean="0">
                  <a:solidFill>
                    <a:srgbClr val="004B8B"/>
                  </a:solidFill>
                  <a:latin typeface="+mn-ea"/>
                  <a:ea typeface="+mn-ea"/>
                </a:rPr>
                <a:t>손발가락염</a:t>
              </a:r>
              <a:endParaRPr lang="en-US" altLang="ko-KR" sz="1200" b="1" dirty="0" smtClean="0">
                <a:solidFill>
                  <a:srgbClr val="004B8B"/>
                </a:solidFill>
                <a:latin typeface="+mn-ea"/>
                <a:ea typeface="+mn-ea"/>
              </a:endParaRPr>
            </a:p>
            <a:p>
              <a:pPr marL="171450" indent="-171450" eaLnBrk="1" hangingPunct="1">
                <a:lnSpc>
                  <a:spcPct val="150000"/>
                </a:lnSpc>
                <a:buBlip>
                  <a:blip r:embed="rId2"/>
                </a:buBlip>
              </a:pPr>
              <a:r>
                <a:rPr lang="ko-KR" altLang="en-US" sz="1200" b="1" dirty="0" err="1" smtClean="0">
                  <a:solidFill>
                    <a:srgbClr val="004B8B"/>
                  </a:solidFill>
                  <a:latin typeface="+mn-ea"/>
                  <a:ea typeface="+mn-ea"/>
                </a:rPr>
                <a:t>크론</a:t>
              </a:r>
              <a:r>
                <a:rPr lang="en-US" altLang="ko-KR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/</a:t>
              </a:r>
              <a:r>
                <a:rPr lang="ko-KR" altLang="en-US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대장염</a:t>
              </a:r>
              <a:endParaRPr lang="en-US" altLang="ko-KR" sz="1200" b="1" dirty="0" smtClean="0">
                <a:solidFill>
                  <a:srgbClr val="004B8B"/>
                </a:solidFill>
                <a:latin typeface="+mn-ea"/>
                <a:ea typeface="+mn-ea"/>
              </a:endParaRPr>
            </a:p>
            <a:p>
              <a:pPr marL="171450" indent="-171450" eaLnBrk="1" hangingPunct="1">
                <a:lnSpc>
                  <a:spcPct val="150000"/>
                </a:lnSpc>
                <a:buBlip>
                  <a:blip r:embed="rId2"/>
                </a:buBlip>
              </a:pPr>
              <a:r>
                <a:rPr lang="en-US" altLang="ko-KR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NSAIDs</a:t>
              </a:r>
              <a:r>
                <a:rPr lang="ko-KR" altLang="en-US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에 좋은 반응을 보임</a:t>
              </a:r>
              <a:endParaRPr lang="en-US" altLang="ko-KR" sz="1200" b="1" dirty="0" smtClean="0">
                <a:solidFill>
                  <a:srgbClr val="004B8B"/>
                </a:solidFill>
                <a:latin typeface="+mn-ea"/>
                <a:ea typeface="+mn-ea"/>
              </a:endParaRPr>
            </a:p>
            <a:p>
              <a:pPr marL="171450" indent="-171450" eaLnBrk="1" hangingPunct="1">
                <a:lnSpc>
                  <a:spcPct val="150000"/>
                </a:lnSpc>
                <a:buBlip>
                  <a:blip r:embed="rId2"/>
                </a:buBlip>
              </a:pPr>
              <a:r>
                <a:rPr lang="en-US" altLang="ko-KR" sz="1200" b="1" dirty="0" err="1" smtClean="0">
                  <a:solidFill>
                    <a:srgbClr val="004B8B"/>
                  </a:solidFill>
                  <a:latin typeface="+mn-ea"/>
                  <a:ea typeface="+mn-ea"/>
                </a:rPr>
                <a:t>SpA</a:t>
              </a:r>
              <a:r>
                <a:rPr lang="en-US" altLang="ko-KR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 </a:t>
              </a:r>
              <a:r>
                <a:rPr lang="ko-KR" altLang="en-US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가족력</a:t>
              </a:r>
              <a:endParaRPr lang="en-US" altLang="ko-KR" sz="1200" b="1" dirty="0" smtClean="0">
                <a:solidFill>
                  <a:srgbClr val="004B8B"/>
                </a:solidFill>
                <a:latin typeface="+mn-ea"/>
                <a:ea typeface="+mn-ea"/>
              </a:endParaRPr>
            </a:p>
            <a:p>
              <a:pPr marL="171450" indent="-171450" eaLnBrk="1" hangingPunct="1">
                <a:lnSpc>
                  <a:spcPct val="150000"/>
                </a:lnSpc>
                <a:buBlip>
                  <a:blip r:embed="rId2"/>
                </a:buBlip>
              </a:pPr>
              <a:r>
                <a:rPr lang="en-US" altLang="ko-KR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HLA-B27</a:t>
              </a:r>
            </a:p>
            <a:p>
              <a:pPr marL="171450" indent="-171450" eaLnBrk="1" hangingPunct="1">
                <a:lnSpc>
                  <a:spcPct val="150000"/>
                </a:lnSpc>
                <a:buBlip>
                  <a:blip r:embed="rId2"/>
                </a:buBlip>
              </a:pPr>
              <a:r>
                <a:rPr lang="en-US" altLang="ko-KR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CRP </a:t>
              </a:r>
              <a:r>
                <a:rPr lang="ko-KR" altLang="en-US" sz="1200" b="1" dirty="0" smtClean="0">
                  <a:solidFill>
                    <a:srgbClr val="004B8B"/>
                  </a:solidFill>
                  <a:latin typeface="+mn-ea"/>
                  <a:ea typeface="+mn-ea"/>
                </a:rPr>
                <a:t>증가 </a:t>
              </a:r>
              <a:endParaRPr lang="en-US" altLang="ko-KR" sz="1200" b="1" dirty="0">
                <a:solidFill>
                  <a:srgbClr val="004B8B"/>
                </a:solidFill>
                <a:latin typeface="+mn-ea"/>
                <a:ea typeface="+mn-ea"/>
              </a:endParaRPr>
            </a:p>
          </p:txBody>
        </p:sp>
        <p:sp>
          <p:nvSpPr>
            <p:cNvPr id="23" name="모서리가 접힌 도형 22"/>
            <p:cNvSpPr/>
            <p:nvPr/>
          </p:nvSpPr>
          <p:spPr>
            <a:xfrm>
              <a:off x="1434606" y="2852596"/>
              <a:ext cx="1015946" cy="300844"/>
            </a:xfrm>
            <a:prstGeom prst="foldedCorner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dirty="0" err="1" smtClean="0">
                  <a:latin typeface="+mn-ea"/>
                </a:rPr>
                <a:t>SpA</a:t>
              </a:r>
              <a:r>
                <a:rPr lang="en-US" altLang="ko-KR" sz="1400" b="1" dirty="0" smtClean="0">
                  <a:latin typeface="+mn-ea"/>
                </a:rPr>
                <a:t> </a:t>
              </a:r>
              <a:r>
                <a:rPr lang="ko-KR" altLang="en-US" sz="1400" b="1" dirty="0" smtClean="0">
                  <a:latin typeface="+mn-ea"/>
                </a:rPr>
                <a:t>특징</a:t>
              </a:r>
              <a:endParaRPr lang="ko-KR" altLang="en-US" sz="1200" b="1" dirty="0">
                <a:latin typeface="+mn-ea"/>
              </a:endParaRPr>
            </a:p>
          </p:txBody>
        </p:sp>
        <p:sp>
          <p:nvSpPr>
            <p:cNvPr id="28" name="순서도: 판단 27"/>
            <p:cNvSpPr/>
            <p:nvPr/>
          </p:nvSpPr>
          <p:spPr>
            <a:xfrm>
              <a:off x="1190802" y="2898234"/>
              <a:ext cx="168886" cy="196730"/>
            </a:xfrm>
            <a:prstGeom prst="flowChartDecision">
              <a:avLst/>
            </a:prstGeom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568438990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25 -2.59259E-6 L 5.55556E-7 -2.59259E-6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\\Mj\민규 민재 공유\진행프로젝트\봉정이형\psd\박스.png"/>
          <p:cNvPicPr>
            <a:picLocks noChangeAspect="1" noChangeArrowheads="1"/>
          </p:cNvPicPr>
          <p:nvPr/>
        </p:nvPicPr>
        <p:blipFill>
          <a:blip r:embed="rId2" cstate="print"/>
          <a:srcRect l="4282" t="10155" r="72382" b="61271"/>
          <a:stretch>
            <a:fillRect/>
          </a:stretch>
        </p:blipFill>
        <p:spPr bwMode="auto">
          <a:xfrm>
            <a:off x="391886" y="696686"/>
            <a:ext cx="2133600" cy="1959428"/>
          </a:xfrm>
          <a:prstGeom prst="rect">
            <a:avLst/>
          </a:prstGeom>
          <a:noFill/>
        </p:spPr>
      </p:pic>
      <p:pic>
        <p:nvPicPr>
          <p:cNvPr id="17" name="Picture 2" descr="\\Mj\민규 민재 공유\진행프로젝트\봉정이형\psd\박스.png"/>
          <p:cNvPicPr>
            <a:picLocks noChangeAspect="1" noChangeArrowheads="1"/>
          </p:cNvPicPr>
          <p:nvPr/>
        </p:nvPicPr>
        <p:blipFill>
          <a:blip r:embed="rId2" cstate="print"/>
          <a:srcRect l="27935" t="9732" r="50000" b="61059"/>
          <a:stretch>
            <a:fillRect/>
          </a:stretch>
        </p:blipFill>
        <p:spPr bwMode="auto">
          <a:xfrm>
            <a:off x="2554514" y="667657"/>
            <a:ext cx="2017486" cy="2002972"/>
          </a:xfrm>
          <a:prstGeom prst="rect">
            <a:avLst/>
          </a:prstGeom>
          <a:noFill/>
        </p:spPr>
      </p:pic>
      <p:pic>
        <p:nvPicPr>
          <p:cNvPr id="18" name="Picture 2" descr="\\Mj\민규 민재 공유\진행프로젝트\봉정이형\psd\박스.png"/>
          <p:cNvPicPr>
            <a:picLocks noChangeAspect="1" noChangeArrowheads="1"/>
          </p:cNvPicPr>
          <p:nvPr/>
        </p:nvPicPr>
        <p:blipFill>
          <a:blip r:embed="rId2" cstate="print"/>
          <a:srcRect l="49841" t="9520" r="28093" b="61906"/>
          <a:stretch>
            <a:fillRect/>
          </a:stretch>
        </p:blipFill>
        <p:spPr bwMode="auto">
          <a:xfrm>
            <a:off x="4557486" y="653143"/>
            <a:ext cx="2017485" cy="1959428"/>
          </a:xfrm>
          <a:prstGeom prst="rect">
            <a:avLst/>
          </a:prstGeom>
          <a:noFill/>
        </p:spPr>
      </p:pic>
      <p:pic>
        <p:nvPicPr>
          <p:cNvPr id="19" name="Picture 2" descr="\\Mj\민규 민재 공유\진행프로젝트\봉정이형\psd\박스.png"/>
          <p:cNvPicPr>
            <a:picLocks noChangeAspect="1" noChangeArrowheads="1"/>
          </p:cNvPicPr>
          <p:nvPr/>
        </p:nvPicPr>
        <p:blipFill>
          <a:blip r:embed="rId2" cstate="print"/>
          <a:srcRect l="73177" t="9520" r="4123" b="61906"/>
          <a:stretch>
            <a:fillRect/>
          </a:stretch>
        </p:blipFill>
        <p:spPr bwMode="auto">
          <a:xfrm>
            <a:off x="6691086" y="653143"/>
            <a:ext cx="2075543" cy="1959428"/>
          </a:xfrm>
          <a:prstGeom prst="rect">
            <a:avLst/>
          </a:prstGeom>
          <a:noFill/>
        </p:spPr>
      </p:pic>
      <p:pic>
        <p:nvPicPr>
          <p:cNvPr id="20" name="Picture 2" descr="\\Mj\민규 민재 공유\진행프로젝트\봉정이형\psd\박스.png"/>
          <p:cNvPicPr>
            <a:picLocks noChangeAspect="1" noChangeArrowheads="1"/>
          </p:cNvPicPr>
          <p:nvPr/>
        </p:nvPicPr>
        <p:blipFill>
          <a:blip r:embed="rId2" cstate="print"/>
          <a:srcRect l="4282" t="39364" r="72541" b="31639"/>
          <a:stretch>
            <a:fillRect/>
          </a:stretch>
        </p:blipFill>
        <p:spPr bwMode="auto">
          <a:xfrm>
            <a:off x="391886" y="2699657"/>
            <a:ext cx="2119085" cy="1988457"/>
          </a:xfrm>
          <a:prstGeom prst="rect">
            <a:avLst/>
          </a:prstGeom>
          <a:noFill/>
        </p:spPr>
      </p:pic>
      <p:pic>
        <p:nvPicPr>
          <p:cNvPr id="21" name="Picture 2" descr="\\Mj\민규 민재 공유\진행프로젝트\봉정이형\psd\박스.png"/>
          <p:cNvPicPr>
            <a:picLocks noChangeAspect="1" noChangeArrowheads="1"/>
          </p:cNvPicPr>
          <p:nvPr/>
        </p:nvPicPr>
        <p:blipFill>
          <a:blip r:embed="rId2" cstate="print"/>
          <a:srcRect l="28411" t="39576" r="50635" b="32274"/>
          <a:stretch>
            <a:fillRect/>
          </a:stretch>
        </p:blipFill>
        <p:spPr bwMode="auto">
          <a:xfrm>
            <a:off x="2598057" y="2714171"/>
            <a:ext cx="1915886" cy="1930400"/>
          </a:xfrm>
          <a:prstGeom prst="rect">
            <a:avLst/>
          </a:prstGeom>
          <a:noFill/>
        </p:spPr>
      </p:pic>
      <p:pic>
        <p:nvPicPr>
          <p:cNvPr id="22" name="Picture 2" descr="\\Mj\민규 민재 공유\진행프로젝트\봉정이형\psd\박스.png"/>
          <p:cNvPicPr>
            <a:picLocks noChangeAspect="1" noChangeArrowheads="1"/>
          </p:cNvPicPr>
          <p:nvPr/>
        </p:nvPicPr>
        <p:blipFill>
          <a:blip r:embed="rId2" cstate="print"/>
          <a:srcRect l="50000" t="39787" r="28093" b="32697"/>
          <a:stretch>
            <a:fillRect/>
          </a:stretch>
        </p:blipFill>
        <p:spPr bwMode="auto">
          <a:xfrm>
            <a:off x="4572000" y="2728686"/>
            <a:ext cx="2002971" cy="1886857"/>
          </a:xfrm>
          <a:prstGeom prst="rect">
            <a:avLst/>
          </a:prstGeom>
          <a:noFill/>
        </p:spPr>
      </p:pic>
      <p:pic>
        <p:nvPicPr>
          <p:cNvPr id="23" name="Picture 2" descr="\\Mj\민규 민재 공유\진행프로젝트\봉정이형\psd\박스.png"/>
          <p:cNvPicPr>
            <a:picLocks noChangeAspect="1" noChangeArrowheads="1"/>
          </p:cNvPicPr>
          <p:nvPr/>
        </p:nvPicPr>
        <p:blipFill>
          <a:blip r:embed="rId2" cstate="print"/>
          <a:srcRect l="72065" t="39787" r="5552" b="31851"/>
          <a:stretch>
            <a:fillRect/>
          </a:stretch>
        </p:blipFill>
        <p:spPr bwMode="auto">
          <a:xfrm>
            <a:off x="6589486" y="2728686"/>
            <a:ext cx="2046514" cy="1944914"/>
          </a:xfrm>
          <a:prstGeom prst="rect">
            <a:avLst/>
          </a:prstGeom>
          <a:noFill/>
        </p:spPr>
      </p:pic>
      <p:pic>
        <p:nvPicPr>
          <p:cNvPr id="24" name="Picture 2" descr="\\Mj\민규 민재 공유\진행프로젝트\봉정이형\psd\박스.png"/>
          <p:cNvPicPr>
            <a:picLocks noChangeAspect="1" noChangeArrowheads="1"/>
          </p:cNvPicPr>
          <p:nvPr/>
        </p:nvPicPr>
        <p:blipFill>
          <a:blip r:embed="rId2" cstate="print"/>
          <a:srcRect l="4282" t="68784" r="72541" b="1795"/>
          <a:stretch>
            <a:fillRect/>
          </a:stretch>
        </p:blipFill>
        <p:spPr bwMode="auto">
          <a:xfrm>
            <a:off x="391886" y="4717143"/>
            <a:ext cx="2119085" cy="2017486"/>
          </a:xfrm>
          <a:prstGeom prst="rect">
            <a:avLst/>
          </a:prstGeom>
          <a:noFill/>
        </p:spPr>
      </p:pic>
      <p:pic>
        <p:nvPicPr>
          <p:cNvPr id="25" name="Picture 2" descr="\\Mj\민규 민재 공유\진행프로젝트\봉정이형\psd\박스.png"/>
          <p:cNvPicPr>
            <a:picLocks noChangeAspect="1" noChangeArrowheads="1"/>
          </p:cNvPicPr>
          <p:nvPr/>
        </p:nvPicPr>
        <p:blipFill>
          <a:blip r:embed="rId2" cstate="print"/>
          <a:srcRect l="27617" t="69208" r="50000" b="1795"/>
          <a:stretch>
            <a:fillRect/>
          </a:stretch>
        </p:blipFill>
        <p:spPr bwMode="auto">
          <a:xfrm>
            <a:off x="2525486" y="4746171"/>
            <a:ext cx="2046514" cy="1988458"/>
          </a:xfrm>
          <a:prstGeom prst="rect">
            <a:avLst/>
          </a:prstGeom>
          <a:noFill/>
        </p:spPr>
      </p:pic>
      <p:pic>
        <p:nvPicPr>
          <p:cNvPr id="26" name="Picture 2" descr="\\Mj\민규 민재 공유\진행프로젝트\봉정이형\psd\박스.png"/>
          <p:cNvPicPr>
            <a:picLocks noChangeAspect="1" noChangeArrowheads="1"/>
          </p:cNvPicPr>
          <p:nvPr/>
        </p:nvPicPr>
        <p:blipFill>
          <a:blip r:embed="rId2" cstate="print"/>
          <a:srcRect l="50794" t="68996" r="27617" b="1795"/>
          <a:stretch>
            <a:fillRect/>
          </a:stretch>
        </p:blipFill>
        <p:spPr bwMode="auto">
          <a:xfrm>
            <a:off x="4644571" y="4731657"/>
            <a:ext cx="1973943" cy="2002972"/>
          </a:xfrm>
          <a:prstGeom prst="rect">
            <a:avLst/>
          </a:prstGeom>
          <a:noFill/>
        </p:spPr>
      </p:pic>
      <p:pic>
        <p:nvPicPr>
          <p:cNvPr id="27" name="Picture 2" descr="\\Mj\민규 민재 공유\진행프로젝트\봉정이형\psd\박스.png"/>
          <p:cNvPicPr>
            <a:picLocks noChangeAspect="1" noChangeArrowheads="1"/>
          </p:cNvPicPr>
          <p:nvPr/>
        </p:nvPicPr>
        <p:blipFill>
          <a:blip r:embed="rId2" cstate="print"/>
          <a:srcRect l="72542" t="68996" r="4123" b="1795"/>
          <a:stretch>
            <a:fillRect/>
          </a:stretch>
        </p:blipFill>
        <p:spPr bwMode="auto">
          <a:xfrm>
            <a:off x="6633029" y="4731657"/>
            <a:ext cx="2133600" cy="2002972"/>
          </a:xfrm>
          <a:prstGeom prst="rect">
            <a:avLst/>
          </a:prstGeom>
          <a:noFill/>
        </p:spPr>
      </p:pic>
      <p:pic>
        <p:nvPicPr>
          <p:cNvPr id="3" name="Picture 8" descr="exrs01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2034" y="1340768"/>
            <a:ext cx="1570851" cy="589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exrs02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136" y="3429000"/>
            <a:ext cx="137160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exrs03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042" y="5344750"/>
            <a:ext cx="1447800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exrs04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1340768"/>
            <a:ext cx="1403529" cy="618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exrs05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3212976"/>
            <a:ext cx="1219200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3" descr="exrs06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92760" y="5444662"/>
            <a:ext cx="12192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4" descr="exrs07s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8064" y="1052736"/>
            <a:ext cx="8858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5" descr="exrs08s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92080" y="2996390"/>
            <a:ext cx="584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6" descr="exrs09s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49100" y="4941730"/>
            <a:ext cx="668338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7" descr="exrs10s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86550" y="1124744"/>
            <a:ext cx="10858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8" descr="exrs11s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380312" y="3082912"/>
            <a:ext cx="5667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9" descr="exrs12s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596335" y="4921766"/>
            <a:ext cx="372007" cy="1488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제목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운동치료</a:t>
            </a:r>
            <a:endParaRPr lang="ko-KR" altLang="en-US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강직성척추염</a:t>
            </a:r>
            <a:r>
              <a:rPr lang="en-US" altLang="ko-KR" dirty="0" smtClean="0"/>
              <a:t> </a:t>
            </a:r>
            <a:r>
              <a:rPr lang="ko-KR" altLang="en-US" dirty="0" smtClean="0"/>
              <a:t>치료제 개요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39041" y="5839172"/>
            <a:ext cx="837601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ko-KR" sz="1000" dirty="0" smtClean="0">
                <a:solidFill>
                  <a:srgbClr val="0070C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Toussirot E, et al. Drugs. 1998;56:225-240; Koehler L, et al. Rheumatology (Oxford). 2000;39:360-368; Clegg DO, et al. Arthritis Rheum.</a:t>
            </a:r>
          </a:p>
          <a:p>
            <a:r>
              <a:rPr lang="da-DK" altLang="ko-KR" sz="1000" dirty="0" smtClean="0">
                <a:solidFill>
                  <a:srgbClr val="0070C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1996;39:2004-2012; Sampaio-Barros PD, et al. Scand J Rheumatol. 2000;29:160-162; Davis JC Jr, et al.</a:t>
            </a:r>
          </a:p>
          <a:p>
            <a:r>
              <a:rPr lang="da-DK" altLang="ko-KR" sz="1000" dirty="0" smtClean="0">
                <a:solidFill>
                  <a:srgbClr val="0070C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Rheum Dis Clin North Am. 2003;29:481-494; Gorman JD, et al. N Engl J Med. 2002;346:1349-1356; Braun J, et al. Lancet.</a:t>
            </a:r>
          </a:p>
          <a:p>
            <a:r>
              <a:rPr lang="da-DK" altLang="ko-KR" sz="1000" dirty="0" smtClean="0">
                <a:solidFill>
                  <a:srgbClr val="0070C0"/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2002;359:1187-1193; Marzo-Ortega H, et al. Arthritis Rheum. 2001;44:2112-2117; Braun J, et al. Magnetic. Arthritis Rheum. 2003;48:1126-1136.</a:t>
            </a:r>
          </a:p>
          <a:p>
            <a:endParaRPr lang="ko-KR" altLang="en-US" sz="1000" dirty="0">
              <a:solidFill>
                <a:srgbClr val="0070C0"/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57461" y="649368"/>
            <a:ext cx="8115300" cy="5400675"/>
            <a:chOff x="557461" y="649368"/>
            <a:chExt cx="8115300" cy="5400675"/>
          </a:xfrm>
        </p:grpSpPr>
        <p:pic>
          <p:nvPicPr>
            <p:cNvPr id="2" name="Picture 2" descr="\\Mj\민규 민재 공유\진행프로젝트\봉정이형\psd\16.png"/>
            <p:cNvPicPr>
              <a:picLocks noChangeAspect="1" noChangeArrowheads="1"/>
            </p:cNvPicPr>
            <p:nvPr/>
          </p:nvPicPr>
          <p:blipFill>
            <a:blip r:embed="rId2" cstate="print"/>
            <a:srcRect l="6559" t="8747" r="4684" b="12497"/>
            <a:stretch>
              <a:fillRect/>
            </a:stretch>
          </p:blipFill>
          <p:spPr bwMode="auto">
            <a:xfrm>
              <a:off x="557461" y="649368"/>
              <a:ext cx="8115300" cy="5400675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1286326" y="813997"/>
              <a:ext cx="954107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kumimoji="1" lang="ko-KR" altLang="en-US" sz="1500" b="1" dirty="0" smtClean="0">
                  <a:solidFill>
                    <a:srgbClr val="FFFF00"/>
                  </a:solidFill>
                  <a:latin typeface="+mn-ea"/>
                  <a:cs typeface="Arial" pitchFamily="34" charset="0"/>
                </a:rPr>
                <a:t>치료방법</a:t>
              </a:r>
              <a:endParaRPr kumimoji="1" lang="en-US" altLang="ko-KR" sz="1500" b="1" dirty="0" smtClean="0">
                <a:solidFill>
                  <a:srgbClr val="FFFF00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52663" y="1747447"/>
              <a:ext cx="1021434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500" b="1" dirty="0" smtClean="0">
                  <a:solidFill>
                    <a:schemeClr val="bg1"/>
                  </a:solidFill>
                  <a:latin typeface="+mn-ea"/>
                  <a:cs typeface="Arial" pitchFamily="34" charset="0"/>
                </a:rPr>
                <a:t>근 이완제</a:t>
              </a:r>
              <a:endParaRPr kumimoji="1" lang="en-US" altLang="ko-KR" sz="1500" b="1" dirty="0" smtClean="0">
                <a:solidFill>
                  <a:schemeClr val="bg1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979703" y="2415998"/>
              <a:ext cx="1567352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500" b="1" dirty="0" smtClean="0">
                  <a:solidFill>
                    <a:srgbClr val="FFFF00"/>
                  </a:solidFill>
                  <a:latin typeface="+mn-ea"/>
                  <a:cs typeface="Arial" pitchFamily="34" charset="0"/>
                </a:rPr>
                <a:t>Corticosteroids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459642" y="3118253"/>
              <a:ext cx="607475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500" b="1" dirty="0" smtClean="0">
                  <a:solidFill>
                    <a:schemeClr val="bg1"/>
                  </a:solidFill>
                  <a:latin typeface="+mn-ea"/>
                  <a:cs typeface="Arial" pitchFamily="34" charset="0"/>
                </a:rPr>
                <a:t>MTX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503532" y="3499253"/>
              <a:ext cx="519694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500" b="1" dirty="0" smtClean="0">
                  <a:solidFill>
                    <a:srgbClr val="FFFF00"/>
                  </a:solidFill>
                  <a:latin typeface="+mn-ea"/>
                  <a:cs typeface="Arial" pitchFamily="34" charset="0"/>
                </a:rPr>
                <a:t>SSZ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103583" y="3823103"/>
              <a:ext cx="1319593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500" b="1" dirty="0" smtClean="0">
                  <a:solidFill>
                    <a:schemeClr val="bg1"/>
                  </a:solidFill>
                  <a:latin typeface="+mn-ea"/>
                  <a:cs typeface="Arial" pitchFamily="34" charset="0"/>
                </a:rPr>
                <a:t>Thalidomide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090310" y="4127903"/>
              <a:ext cx="1346139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500" b="1" dirty="0" err="1" smtClean="0">
                  <a:solidFill>
                    <a:schemeClr val="bg1"/>
                  </a:solidFill>
                  <a:latin typeface="+mn-ea"/>
                  <a:cs typeface="Arial" pitchFamily="34" charset="0"/>
                </a:rPr>
                <a:t>Pamidronate</a:t>
              </a:r>
              <a:endParaRPr kumimoji="1" lang="en-US" altLang="ko-KR" sz="1500" b="1" dirty="0" smtClean="0">
                <a:solidFill>
                  <a:schemeClr val="bg1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185016" y="4470803"/>
              <a:ext cx="1156728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500" b="1" dirty="0" err="1" smtClean="0">
                  <a:solidFill>
                    <a:srgbClr val="FFFF00"/>
                  </a:solidFill>
                  <a:latin typeface="+mn-ea"/>
                  <a:cs typeface="Arial" pitchFamily="34" charset="0"/>
                </a:rPr>
                <a:t>Etanercept</a:t>
              </a:r>
              <a:endParaRPr kumimoji="1" lang="en-US" altLang="ko-KR" sz="1500" b="1" dirty="0" smtClean="0">
                <a:solidFill>
                  <a:srgbClr val="FFFF00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213773" y="4832753"/>
              <a:ext cx="1099212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500" b="1" dirty="0" err="1" smtClean="0">
                  <a:solidFill>
                    <a:srgbClr val="FFFF00"/>
                  </a:solidFill>
                  <a:latin typeface="+mn-ea"/>
                  <a:cs typeface="Arial" pitchFamily="34" charset="0"/>
                </a:rPr>
                <a:t>Infliximab</a:t>
              </a:r>
              <a:endParaRPr kumimoji="1" lang="en-US" altLang="ko-KR" sz="1500" b="1" dirty="0" smtClean="0">
                <a:solidFill>
                  <a:srgbClr val="FFFF00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089958" y="5156603"/>
              <a:ext cx="1346844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500" b="1" dirty="0" err="1" smtClean="0">
                  <a:solidFill>
                    <a:srgbClr val="FFFF00"/>
                  </a:solidFill>
                  <a:latin typeface="+mn-ea"/>
                  <a:cs typeface="Arial" pitchFamily="34" charset="0"/>
                </a:rPr>
                <a:t>Adalimumab</a:t>
              </a:r>
              <a:endParaRPr kumimoji="1" lang="en-US" altLang="ko-KR" sz="1500" b="1" dirty="0" smtClean="0">
                <a:solidFill>
                  <a:srgbClr val="FFFF00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101563" y="5480453"/>
              <a:ext cx="1323632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500" b="1" dirty="0" err="1" smtClean="0">
                  <a:solidFill>
                    <a:schemeClr val="bg1"/>
                  </a:solidFill>
                  <a:latin typeface="+mn-ea"/>
                  <a:cs typeface="Arial" pitchFamily="34" charset="0"/>
                </a:rPr>
                <a:t>Leflunomide</a:t>
              </a:r>
              <a:endParaRPr kumimoji="1" lang="en-US" altLang="ko-KR" sz="1500" b="1" dirty="0" smtClean="0">
                <a:solidFill>
                  <a:schemeClr val="bg1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873202" y="813996"/>
              <a:ext cx="636713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ko-KR" altLang="en-US" sz="1500" b="1" dirty="0" smtClean="0">
                  <a:solidFill>
                    <a:srgbClr val="FF0000"/>
                  </a:solidFill>
                  <a:latin typeface="+mn-ea"/>
                  <a:cs typeface="Arial" pitchFamily="34" charset="0"/>
                </a:rPr>
                <a:t>효 과</a:t>
              </a:r>
              <a:endParaRPr kumimoji="1" lang="en-US" altLang="ko-KR" sz="1500" b="1" dirty="0" smtClean="0">
                <a:solidFill>
                  <a:srgbClr val="FF0000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873202" y="1175947"/>
              <a:ext cx="3071675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500" b="1" dirty="0" smtClean="0">
                  <a:latin typeface="+mn-ea"/>
                  <a:cs typeface="Arial" pitchFamily="34" charset="0"/>
                </a:rPr>
                <a:t>증상 완화</a:t>
              </a:r>
              <a:r>
                <a:rPr kumimoji="1" lang="en-US" altLang="ko-KR" sz="1500" b="1" dirty="0" smtClean="0">
                  <a:latin typeface="+mn-ea"/>
                  <a:cs typeface="Arial" pitchFamily="34" charset="0"/>
                </a:rPr>
                <a:t>, </a:t>
              </a:r>
              <a:r>
                <a:rPr kumimoji="1" lang="ko-KR" altLang="en-US" sz="1500" b="1" dirty="0" smtClean="0">
                  <a:latin typeface="+mn-ea"/>
                  <a:cs typeface="Arial" pitchFamily="34" charset="0"/>
                </a:rPr>
                <a:t>염증을 완화할 수 있음</a:t>
              </a:r>
              <a:endParaRPr kumimoji="1" lang="en-US" altLang="ko-KR" sz="1500" b="1" dirty="0" smtClean="0">
                <a:latin typeface="+mn-ea"/>
                <a:cs typeface="Arial" pitchFamily="34" charset="0"/>
              </a:endParaRPr>
            </a:p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500" b="1" dirty="0" smtClean="0">
                  <a:solidFill>
                    <a:srgbClr val="FF0000"/>
                  </a:solidFill>
                  <a:latin typeface="+mn-ea"/>
                  <a:cs typeface="Arial" pitchFamily="34" charset="0"/>
                </a:rPr>
                <a:t>(</a:t>
              </a:r>
              <a:r>
                <a:rPr kumimoji="1" lang="ko-KR" altLang="en-US" sz="1500" b="1" dirty="0" smtClean="0">
                  <a:solidFill>
                    <a:srgbClr val="FF0000"/>
                  </a:solidFill>
                  <a:latin typeface="+mn-ea"/>
                  <a:cs typeface="Arial" pitchFamily="34" charset="0"/>
                </a:rPr>
                <a:t>위장</a:t>
              </a:r>
              <a:r>
                <a:rPr kumimoji="1" lang="en-US" altLang="ko-KR" sz="1500" b="1" dirty="0" smtClean="0">
                  <a:solidFill>
                    <a:srgbClr val="FF0000"/>
                  </a:solidFill>
                  <a:latin typeface="+mn-ea"/>
                  <a:cs typeface="Arial" pitchFamily="34" charset="0"/>
                </a:rPr>
                <a:t>, </a:t>
              </a:r>
              <a:r>
                <a:rPr kumimoji="1" lang="ko-KR" altLang="en-US" sz="1500" b="1" dirty="0" smtClean="0">
                  <a:solidFill>
                    <a:srgbClr val="FF0000"/>
                  </a:solidFill>
                  <a:latin typeface="+mn-ea"/>
                  <a:cs typeface="Arial" pitchFamily="34" charset="0"/>
                </a:rPr>
                <a:t>심장 독성 </a:t>
              </a:r>
              <a:r>
                <a:rPr kumimoji="1" lang="ko-KR" altLang="en-US" sz="1500" b="1" dirty="0">
                  <a:solidFill>
                    <a:srgbClr val="FF0000"/>
                  </a:solidFill>
                  <a:latin typeface="+mn-ea"/>
                  <a:cs typeface="Arial" pitchFamily="34" charset="0"/>
                </a:rPr>
                <a:t>고</a:t>
              </a:r>
              <a:r>
                <a:rPr kumimoji="1" lang="ko-KR" altLang="en-US" sz="1500" b="1" dirty="0" smtClean="0">
                  <a:solidFill>
                    <a:srgbClr val="FF0000"/>
                  </a:solidFill>
                  <a:latin typeface="+mn-ea"/>
                  <a:cs typeface="Arial" pitchFamily="34" charset="0"/>
                </a:rPr>
                <a:t>려</a:t>
              </a:r>
              <a:r>
                <a:rPr kumimoji="1" lang="en-US" altLang="ko-KR" sz="1500" b="1" dirty="0" smtClean="0">
                  <a:solidFill>
                    <a:srgbClr val="FF0000"/>
                  </a:solidFill>
                  <a:latin typeface="+mn-ea"/>
                  <a:cs typeface="Arial" pitchFamily="34" charset="0"/>
                </a:rPr>
                <a:t>)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873202" y="1766497"/>
              <a:ext cx="3823483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500" b="1" dirty="0" smtClean="0">
                  <a:latin typeface="+mn-ea"/>
                  <a:cs typeface="Arial" pitchFamily="34" charset="0"/>
                </a:rPr>
                <a:t>경직도 감소</a:t>
              </a:r>
              <a:r>
                <a:rPr kumimoji="1" lang="en-US" altLang="ko-KR" sz="1500" b="1" dirty="0" smtClean="0">
                  <a:latin typeface="+mn-ea"/>
                  <a:cs typeface="Arial" pitchFamily="34" charset="0"/>
                </a:rPr>
                <a:t>, </a:t>
              </a:r>
              <a:r>
                <a:rPr kumimoji="1" lang="ko-KR" altLang="en-US" sz="1500" b="1" dirty="0" smtClean="0">
                  <a:latin typeface="+mn-ea"/>
                  <a:cs typeface="Arial" pitchFamily="34" charset="0"/>
                </a:rPr>
                <a:t>임상시험에서 평가되지 않음</a:t>
              </a:r>
              <a:endParaRPr kumimoji="1" lang="en-US" altLang="ko-KR" sz="1500" b="1" dirty="0" smtClean="0">
                <a:latin typeface="+mn-ea"/>
                <a:cs typeface="Arial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873202" y="2190533"/>
              <a:ext cx="5330305" cy="7848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500" b="1" dirty="0" smtClean="0">
                  <a:latin typeface="+mn-ea"/>
                  <a:cs typeface="Arial" pitchFamily="34" charset="0"/>
                </a:rPr>
                <a:t>경구용 </a:t>
              </a:r>
              <a:r>
                <a:rPr kumimoji="1" lang="en-US" altLang="ko-KR" sz="1500" b="1" dirty="0" smtClean="0">
                  <a:latin typeface="+mn-ea"/>
                  <a:cs typeface="Arial" pitchFamily="34" charset="0"/>
                </a:rPr>
                <a:t>: </a:t>
              </a:r>
              <a:r>
                <a:rPr kumimoji="1" lang="ko-KR" altLang="en-US" sz="1500" b="1" dirty="0" smtClean="0">
                  <a:latin typeface="+mn-ea"/>
                  <a:cs typeface="Arial" pitchFamily="34" charset="0"/>
                </a:rPr>
                <a:t>말초관절염</a:t>
              </a:r>
              <a:r>
                <a:rPr kumimoji="1" lang="en-US" altLang="ko-KR" sz="1500" b="1" dirty="0" smtClean="0">
                  <a:latin typeface="+mn-ea"/>
                  <a:cs typeface="Arial" pitchFamily="34" charset="0"/>
                </a:rPr>
                <a:t> </a:t>
              </a:r>
              <a:r>
                <a:rPr kumimoji="1" lang="ko-KR" altLang="en-US" sz="1500" b="1" dirty="0" smtClean="0">
                  <a:latin typeface="+mn-ea"/>
                  <a:cs typeface="Arial" pitchFamily="34" charset="0"/>
                </a:rPr>
                <a:t>치료에 유용</a:t>
              </a:r>
              <a:endParaRPr kumimoji="1" lang="en-US" altLang="ko-KR" sz="1500" b="1" dirty="0" smtClean="0">
                <a:latin typeface="+mn-ea"/>
                <a:cs typeface="Arial" pitchFamily="34" charset="0"/>
              </a:endParaRPr>
            </a:p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500" b="1" dirty="0" smtClean="0">
                  <a:latin typeface="+mn-ea"/>
                  <a:cs typeface="Arial" pitchFamily="34" charset="0"/>
                </a:rPr>
                <a:t>주사용 스테로이드 </a:t>
              </a:r>
              <a:r>
                <a:rPr kumimoji="1" lang="en-US" altLang="ko-KR" sz="1500" b="1" dirty="0" smtClean="0">
                  <a:latin typeface="+mn-ea"/>
                  <a:cs typeface="Arial" pitchFamily="34" charset="0"/>
                </a:rPr>
                <a:t>: </a:t>
              </a:r>
              <a:r>
                <a:rPr kumimoji="1" lang="ko-KR" altLang="en-US" sz="1500" b="1" dirty="0" smtClean="0">
                  <a:latin typeface="+mn-ea"/>
                  <a:cs typeface="Arial" pitchFamily="34" charset="0"/>
                </a:rPr>
                <a:t>척추질환</a:t>
              </a:r>
              <a:r>
                <a:rPr kumimoji="1" lang="en-US" altLang="ko-KR" sz="1500" b="1" dirty="0" smtClean="0">
                  <a:latin typeface="+mn-ea"/>
                  <a:cs typeface="Arial" pitchFamily="34" charset="0"/>
                </a:rPr>
                <a:t>, </a:t>
              </a:r>
              <a:r>
                <a:rPr kumimoji="1" lang="ko-KR" altLang="en-US" sz="1500" b="1" dirty="0" err="1" smtClean="0">
                  <a:latin typeface="+mn-ea"/>
                  <a:cs typeface="Arial" pitchFamily="34" charset="0"/>
                </a:rPr>
                <a:t>골부착염</a:t>
              </a:r>
              <a:r>
                <a:rPr kumimoji="1" lang="en-US" altLang="ko-KR" sz="1500" b="1" dirty="0" smtClean="0">
                  <a:latin typeface="+mn-ea"/>
                  <a:cs typeface="Arial" pitchFamily="34" charset="0"/>
                </a:rPr>
                <a:t>, </a:t>
              </a:r>
              <a:r>
                <a:rPr kumimoji="1" lang="ko-KR" altLang="en-US" sz="1500" b="1" dirty="0" smtClean="0">
                  <a:latin typeface="+mn-ea"/>
                  <a:cs typeface="Arial" pitchFamily="34" charset="0"/>
                </a:rPr>
                <a:t>말초관절염에 유용</a:t>
              </a:r>
              <a:endParaRPr kumimoji="1" lang="en-US" altLang="ko-KR" sz="1500" b="1" dirty="0" smtClean="0">
                <a:latin typeface="+mn-ea"/>
                <a:cs typeface="Arial" pitchFamily="34" charset="0"/>
              </a:endParaRPr>
            </a:p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500" b="1" dirty="0" smtClean="0">
                  <a:solidFill>
                    <a:srgbClr val="FF0000"/>
                  </a:solidFill>
                  <a:latin typeface="+mn-ea"/>
                  <a:cs typeface="Arial" pitchFamily="34" charset="0"/>
                </a:rPr>
                <a:t>국부용 </a:t>
              </a:r>
              <a:r>
                <a:rPr kumimoji="1" lang="en-US" altLang="ko-KR" sz="1500" b="1" dirty="0" smtClean="0">
                  <a:solidFill>
                    <a:srgbClr val="FF0000"/>
                  </a:solidFill>
                  <a:latin typeface="+mn-ea"/>
                  <a:cs typeface="Arial" pitchFamily="34" charset="0"/>
                </a:rPr>
                <a:t>: AAU(</a:t>
              </a:r>
              <a:r>
                <a:rPr kumimoji="1" lang="ko-KR" altLang="en-US" sz="1500" b="1" dirty="0" err="1" smtClean="0">
                  <a:solidFill>
                    <a:srgbClr val="FF0000"/>
                  </a:solidFill>
                  <a:latin typeface="+mn-ea"/>
                  <a:cs typeface="Arial" pitchFamily="34" charset="0"/>
                </a:rPr>
                <a:t>급성전방포도막염</a:t>
              </a:r>
              <a:r>
                <a:rPr kumimoji="1" lang="en-US" altLang="ko-KR" sz="1500" b="1" dirty="0" smtClean="0">
                  <a:solidFill>
                    <a:srgbClr val="FF0000"/>
                  </a:solidFill>
                  <a:latin typeface="+mn-ea"/>
                  <a:cs typeface="Arial" pitchFamily="34" charset="0"/>
                </a:rPr>
                <a:t>)</a:t>
              </a:r>
              <a:r>
                <a:rPr kumimoji="1" lang="ko-KR" altLang="en-US" sz="1500" b="1" dirty="0" smtClean="0">
                  <a:solidFill>
                    <a:srgbClr val="FF0000"/>
                  </a:solidFill>
                  <a:latin typeface="+mn-ea"/>
                  <a:cs typeface="Arial" pitchFamily="34" charset="0"/>
                </a:rPr>
                <a:t>에 효과적</a:t>
              </a:r>
              <a:endParaRPr kumimoji="1" lang="en-US" altLang="ko-KR" sz="1500" b="1" dirty="0" smtClean="0">
                <a:latin typeface="+mn-ea"/>
                <a:cs typeface="Arial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873202" y="3123983"/>
              <a:ext cx="1665841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500" b="1" dirty="0" smtClean="0">
                  <a:latin typeface="+mn-ea"/>
                  <a:cs typeface="Arial" pitchFamily="34" charset="0"/>
                </a:rPr>
                <a:t>효과에 근거 없음</a:t>
              </a:r>
              <a:endParaRPr kumimoji="1" lang="en-US" altLang="ko-KR" sz="1500" b="1" dirty="0" smtClean="0">
                <a:latin typeface="+mn-ea"/>
                <a:cs typeface="Arial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873202" y="3504983"/>
              <a:ext cx="2138727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/>
              <a:r>
                <a:rPr lang="ko-KR" altLang="en-US" sz="1500" b="1" dirty="0">
                  <a:latin typeface="+mn-ea"/>
                  <a:cs typeface="Arial" pitchFamily="34" charset="0"/>
                </a:rPr>
                <a:t>제</a:t>
              </a:r>
              <a:r>
                <a:rPr lang="ko-KR" altLang="en-US" sz="1500" b="1" dirty="0" smtClean="0">
                  <a:latin typeface="+mn-ea"/>
                  <a:cs typeface="Arial" pitchFamily="34" charset="0"/>
                </a:rPr>
                <a:t>한적 효과</a:t>
              </a:r>
              <a:r>
                <a:rPr lang="en-US" altLang="ko-KR" sz="1500" b="1" dirty="0" smtClean="0">
                  <a:latin typeface="+mn-ea"/>
                  <a:cs typeface="Arial" pitchFamily="34" charset="0"/>
                </a:rPr>
                <a:t>, ESR </a:t>
              </a:r>
              <a:r>
                <a:rPr lang="ko-KR" altLang="en-US" sz="1500" b="1" dirty="0" smtClean="0">
                  <a:latin typeface="+mn-ea"/>
                  <a:cs typeface="Arial" pitchFamily="34" charset="0"/>
                </a:rPr>
                <a:t>감소</a:t>
              </a:r>
              <a:endParaRPr lang="ko-KR" altLang="ko-KR" sz="1500" b="1" dirty="0" smtClean="0">
                <a:latin typeface="+mn-ea"/>
                <a:cs typeface="Arial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873202" y="3809783"/>
              <a:ext cx="2242922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/>
              <a:r>
                <a:rPr lang="ko-KR" altLang="en-US" sz="1500" b="1" dirty="0" smtClean="0">
                  <a:latin typeface="+mn-ea"/>
                  <a:cs typeface="Arial" pitchFamily="34" charset="0"/>
                </a:rPr>
                <a:t>임상시험에서 증상 호전</a:t>
              </a:r>
              <a:endParaRPr lang="ko-KR" altLang="ko-KR" sz="1500" b="1" dirty="0" smtClean="0">
                <a:latin typeface="+mn-ea"/>
                <a:cs typeface="Arial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873202" y="4495583"/>
              <a:ext cx="5532284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fontAlgn="base">
                <a:defRPr sz="1500">
                  <a:latin typeface="Arial" pitchFamily="34" charset="0"/>
                  <a:ea typeface="HY견고딕" pitchFamily="18" charset="-127"/>
                  <a:cs typeface="Arial" pitchFamily="34" charset="0"/>
                </a:defRPr>
              </a:lvl1pPr>
            </a:lstStyle>
            <a:p>
              <a:r>
                <a:rPr lang="ko-KR" altLang="en-US" b="1" dirty="0" smtClean="0">
                  <a:latin typeface="+mn-ea"/>
                  <a:ea typeface="+mn-ea"/>
                </a:rPr>
                <a:t>질병의 진행에 영향을 미칠 수 있음이 임상시험에 의해 증명됨</a:t>
              </a:r>
              <a:endParaRPr lang="ko-KR" altLang="en-US" b="1" dirty="0">
                <a:latin typeface="+mn-ea"/>
                <a:ea typeface="+mn-ea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873202" y="4808420"/>
              <a:ext cx="5532284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fontAlgn="base">
                <a:defRPr sz="1500">
                  <a:latin typeface="Arial" pitchFamily="34" charset="0"/>
                  <a:ea typeface="HY견고딕" pitchFamily="18" charset="-127"/>
                  <a:cs typeface="Arial" pitchFamily="34" charset="0"/>
                </a:defRPr>
              </a:lvl1pPr>
            </a:lstStyle>
            <a:p>
              <a:r>
                <a:rPr lang="ko-KR" altLang="en-US" b="1" dirty="0" smtClean="0">
                  <a:latin typeface="+mn-ea"/>
                  <a:ea typeface="+mn-ea"/>
                </a:rPr>
                <a:t>질병의 진행에 영향을 미칠 수 있음이 임상시험에 의해 증명됨</a:t>
              </a:r>
              <a:endParaRPr lang="ko-KR" altLang="en-US" b="1" dirty="0">
                <a:latin typeface="+mn-ea"/>
                <a:ea typeface="+mn-e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863677" y="5166009"/>
              <a:ext cx="5532284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fontAlgn="base">
                <a:defRPr sz="1500">
                  <a:latin typeface="Arial" pitchFamily="34" charset="0"/>
                  <a:ea typeface="HY견고딕" pitchFamily="18" charset="-127"/>
                  <a:cs typeface="Arial" pitchFamily="34" charset="0"/>
                </a:defRPr>
              </a:lvl1pPr>
            </a:lstStyle>
            <a:p>
              <a:r>
                <a:rPr lang="ko-KR" altLang="en-US" b="1" dirty="0" smtClean="0">
                  <a:latin typeface="+mn-ea"/>
                  <a:ea typeface="+mn-ea"/>
                </a:rPr>
                <a:t>질병의 진행에 영향을 미칠 수 있음이 임상시험에 의해 증명됨</a:t>
              </a:r>
              <a:endParaRPr lang="ko-KR" altLang="en-US" b="1" dirty="0">
                <a:latin typeface="+mn-ea"/>
                <a:ea typeface="+mn-e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870920" y="5508253"/>
              <a:ext cx="1665841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500" b="1" dirty="0" smtClean="0">
                  <a:latin typeface="+mn-ea"/>
                  <a:cs typeface="Arial" pitchFamily="34" charset="0"/>
                </a:rPr>
                <a:t>효과에 근거 없음</a:t>
              </a:r>
              <a:endParaRPr kumimoji="1" lang="en-US" altLang="ko-KR" sz="1500" b="1" dirty="0" smtClean="0">
                <a:latin typeface="+mn-ea"/>
                <a:cs typeface="Arial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869438" y="4172418"/>
              <a:ext cx="2242923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/>
              <a:r>
                <a:rPr lang="ko-KR" altLang="en-US" sz="1500" b="1" dirty="0" smtClean="0">
                  <a:latin typeface="+mn-ea"/>
                  <a:cs typeface="Arial" pitchFamily="34" charset="0"/>
                </a:rPr>
                <a:t>임상시험에서 증상 호전</a:t>
              </a:r>
              <a:endParaRPr lang="ko-KR" altLang="ko-KR" sz="1500" b="1" dirty="0" smtClean="0">
                <a:latin typeface="+mn-ea"/>
                <a:cs typeface="Arial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369816" y="1288073"/>
              <a:ext cx="872355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500" b="1" dirty="0" smtClean="0">
                  <a:solidFill>
                    <a:srgbClr val="FFFF00"/>
                  </a:solidFill>
                  <a:latin typeface="+mn-ea"/>
                  <a:cs typeface="Arial" pitchFamily="34" charset="0"/>
                </a:rPr>
                <a:t>NSAIDs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3962754024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337 -0.00949 L 2.5E-6 -0.00949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7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>
            <a:spLocks noGrp="1"/>
          </p:cNvSpPr>
          <p:nvPr>
            <p:ph type="title"/>
          </p:nvPr>
        </p:nvSpPr>
        <p:spPr>
          <a:xfrm>
            <a:off x="179512" y="362852"/>
            <a:ext cx="8964488" cy="461665"/>
          </a:xfrm>
        </p:spPr>
        <p:txBody>
          <a:bodyPr/>
          <a:lstStyle/>
          <a:p>
            <a:r>
              <a:rPr lang="ko-KR" altLang="en-US" spc="-150" dirty="0" smtClean="0"/>
              <a:t>강직성 척추염 치료에 </a:t>
            </a:r>
            <a:r>
              <a:rPr lang="en-US" altLang="ko-KR" spc="-150" dirty="0" smtClean="0"/>
              <a:t>NSAIDs</a:t>
            </a:r>
            <a:r>
              <a:rPr lang="ko-KR" altLang="en-US" spc="-150" dirty="0" smtClean="0"/>
              <a:t>의 효과</a:t>
            </a:r>
            <a:endParaRPr lang="ko-KR" altLang="en-US" spc="-150" dirty="0"/>
          </a:p>
        </p:txBody>
      </p:sp>
      <p:pic>
        <p:nvPicPr>
          <p:cNvPr id="17411" name="Picture 3" descr="\\Mj\민규 민재 공유\진행프로젝트\봉정이형\psd\그래프.png"/>
          <p:cNvPicPr>
            <a:picLocks noChangeAspect="1" noChangeArrowheads="1"/>
          </p:cNvPicPr>
          <p:nvPr/>
        </p:nvPicPr>
        <p:blipFill>
          <a:blip r:embed="rId2" cstate="print"/>
          <a:srcRect l="32707" t="28331" r="50417" b="19164"/>
          <a:stretch>
            <a:fillRect/>
          </a:stretch>
        </p:blipFill>
        <p:spPr bwMode="auto">
          <a:xfrm>
            <a:off x="2990850" y="1872258"/>
            <a:ext cx="1543050" cy="3600450"/>
          </a:xfrm>
          <a:prstGeom prst="rect">
            <a:avLst/>
          </a:prstGeom>
          <a:noFill/>
        </p:spPr>
      </p:pic>
      <p:pic>
        <p:nvPicPr>
          <p:cNvPr id="17412" name="Picture 4" descr="\\Mj\민규 민재 공유\진행프로젝트\봉정이형\psd\그래프.png"/>
          <p:cNvPicPr>
            <a:picLocks noChangeAspect="1" noChangeArrowheads="1"/>
          </p:cNvPicPr>
          <p:nvPr/>
        </p:nvPicPr>
        <p:blipFill>
          <a:blip r:embed="rId2" cstate="print"/>
          <a:srcRect l="58751" t="63057" r="24581" b="19164"/>
          <a:stretch>
            <a:fillRect/>
          </a:stretch>
        </p:blipFill>
        <p:spPr bwMode="auto">
          <a:xfrm>
            <a:off x="5372100" y="4253508"/>
            <a:ext cx="1524000" cy="12192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 rot="16200000">
            <a:off x="634699" y="3309290"/>
            <a:ext cx="256807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Patients With Good Clinical</a:t>
            </a:r>
          </a:p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Response(%)</a:t>
            </a:r>
            <a:r>
              <a:rPr lang="en-US" altLang="ko-KR" sz="10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69436" y="5233382"/>
            <a:ext cx="18995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강직성 척추염</a:t>
            </a:r>
            <a:endParaRPr lang="en-US" altLang="ko-KR" sz="1500" dirty="0" smtClean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(n=69)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07074" y="5233382"/>
            <a:ext cx="27247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기계적 요통</a:t>
            </a:r>
            <a:endParaRPr lang="en-US" altLang="ko-KR" sz="1500" dirty="0" smtClean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(n=768)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51158" y="4633683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51158" y="4241797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10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51158" y="3820883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20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51158" y="3414483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30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51158" y="3066140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40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51158" y="2616197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50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051158" y="2253340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60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51158" y="1832426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70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6165304"/>
            <a:ext cx="619293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1. Amor Bet al. REV Rheum </a:t>
            </a:r>
            <a:r>
              <a:rPr lang="en-US" altLang="ko-KR" sz="13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Engl</a:t>
            </a:r>
            <a:r>
              <a:rPr lang="en-US" altLang="ko-KR" sz="1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 Ed 1995;62:10-15</a:t>
            </a:r>
          </a:p>
          <a:p>
            <a:pPr marL="342900" indent="-342900"/>
            <a:r>
              <a:rPr lang="en-US" altLang="ko-KR" sz="1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2. Van </a:t>
            </a:r>
            <a:r>
              <a:rPr lang="en-US" altLang="ko-KR" sz="13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der</a:t>
            </a:r>
            <a:r>
              <a:rPr lang="en-US" altLang="ko-KR" sz="1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 </a:t>
            </a:r>
            <a:r>
              <a:rPr lang="en-US" altLang="ko-KR" sz="13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Heijde</a:t>
            </a:r>
            <a:r>
              <a:rPr lang="en-US" altLang="ko-KR" sz="1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 D et al. Arthritis Rheum 2005;52:1205-15</a:t>
            </a:r>
            <a:endParaRPr lang="ko-KR" altLang="en-US" sz="13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pic>
        <p:nvPicPr>
          <p:cNvPr id="2" name="Picture 2" descr="\\Mj\민규 민재 공유\진행프로젝트\봉정이형\psd\틀.png"/>
          <p:cNvPicPr>
            <a:picLocks noChangeAspect="1" noChangeArrowheads="1"/>
          </p:cNvPicPr>
          <p:nvPr/>
        </p:nvPicPr>
        <p:blipFill>
          <a:blip r:embed="rId3" cstate="print"/>
          <a:srcRect l="24581" t="25831" r="16456" b="18886"/>
          <a:stretch>
            <a:fillRect/>
          </a:stretch>
        </p:blipFill>
        <p:spPr bwMode="auto">
          <a:xfrm>
            <a:off x="2247900" y="1700808"/>
            <a:ext cx="5391150" cy="379095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심해지는 경우</a:t>
            </a:r>
            <a:endParaRPr lang="ko-KR" altLang="en-US" dirty="0"/>
          </a:p>
        </p:txBody>
      </p:sp>
      <p:grpSp>
        <p:nvGrpSpPr>
          <p:cNvPr id="7" name="그룹 6"/>
          <p:cNvGrpSpPr/>
          <p:nvPr/>
        </p:nvGrpSpPr>
        <p:grpSpPr>
          <a:xfrm>
            <a:off x="478971" y="1028700"/>
            <a:ext cx="8664626" cy="5828997"/>
            <a:chOff x="478971" y="1028700"/>
            <a:chExt cx="8664626" cy="5828997"/>
          </a:xfrm>
        </p:grpSpPr>
        <p:pic>
          <p:nvPicPr>
            <p:cNvPr id="18435" name="Picture 3" descr="\\Mj\민규 민재 공유\진행프로젝트\봉정이형\psd\박스.png"/>
            <p:cNvPicPr>
              <a:picLocks noChangeAspect="1" noChangeArrowheads="1"/>
            </p:cNvPicPr>
            <p:nvPr/>
          </p:nvPicPr>
          <p:blipFill>
            <a:blip r:embed="rId2" cstate="print"/>
            <a:srcRect l="5234" t="20738" r="15553" b="12166"/>
            <a:stretch>
              <a:fillRect/>
            </a:stretch>
          </p:blipFill>
          <p:spPr bwMode="auto">
            <a:xfrm>
              <a:off x="478971" y="1422400"/>
              <a:ext cx="7242629" cy="4601029"/>
            </a:xfrm>
            <a:prstGeom prst="rect">
              <a:avLst/>
            </a:prstGeom>
            <a:noFill/>
          </p:spPr>
        </p:pic>
        <p:pic>
          <p:nvPicPr>
            <p:cNvPr id="2" name="Picture 2" descr="\\Mj\민규 민재 공유\진행프로젝트\봉정이형\psd\gkfdkqjwl.png"/>
            <p:cNvPicPr>
              <a:picLocks noChangeAspect="1" noChangeArrowheads="1"/>
            </p:cNvPicPr>
            <p:nvPr/>
          </p:nvPicPr>
          <p:blipFill>
            <a:blip r:embed="rId3" cstate="print"/>
            <a:srcRect l="65002" t="14997"/>
            <a:stretch>
              <a:fillRect/>
            </a:stretch>
          </p:blipFill>
          <p:spPr bwMode="auto">
            <a:xfrm>
              <a:off x="5943600" y="1028700"/>
              <a:ext cx="3199997" cy="582899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8" name="Picture 23" descr="1"/>
          <p:cNvPicPr>
            <a:picLocks noChangeAspect="1" noChangeArrowheads="1"/>
          </p:cNvPicPr>
          <p:nvPr/>
        </p:nvPicPr>
        <p:blipFill>
          <a:blip r:embed="rId4" cstate="print"/>
          <a:srcRect l="74446" t="24752" b="39266"/>
          <a:stretch>
            <a:fillRect/>
          </a:stretch>
        </p:blipFill>
        <p:spPr bwMode="auto">
          <a:xfrm>
            <a:off x="6300192" y="1916832"/>
            <a:ext cx="2336510" cy="246742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" name="그룹 17"/>
          <p:cNvGrpSpPr/>
          <p:nvPr/>
        </p:nvGrpSpPr>
        <p:grpSpPr>
          <a:xfrm>
            <a:off x="870857" y="1938033"/>
            <a:ext cx="4815027" cy="3446767"/>
            <a:chOff x="870857" y="1938033"/>
            <a:chExt cx="4815027" cy="3446767"/>
          </a:xfrm>
        </p:grpSpPr>
        <p:pic>
          <p:nvPicPr>
            <p:cNvPr id="18436" name="Picture 4" descr="\\Mj\민규 민재 공유\진행프로젝트\봉정이형\psd\쩜.png"/>
            <p:cNvPicPr>
              <a:picLocks noChangeAspect="1" noChangeArrowheads="1"/>
            </p:cNvPicPr>
            <p:nvPr/>
          </p:nvPicPr>
          <p:blipFill>
            <a:blip r:embed="rId5" cstate="print"/>
            <a:srcRect l="9520" t="28358" r="83813" b="64869"/>
            <a:stretch>
              <a:fillRect/>
            </a:stretch>
          </p:blipFill>
          <p:spPr bwMode="auto">
            <a:xfrm>
              <a:off x="870857" y="1944914"/>
              <a:ext cx="609600" cy="464457"/>
            </a:xfrm>
            <a:prstGeom prst="rect">
              <a:avLst/>
            </a:prstGeom>
            <a:noFill/>
          </p:spPr>
        </p:pic>
        <p:pic>
          <p:nvPicPr>
            <p:cNvPr id="10" name="Picture 4" descr="\\Mj\민규 민재 공유\진행프로젝트\봉정이형\psd\쩜.png"/>
            <p:cNvPicPr>
              <a:picLocks noChangeAspect="1" noChangeArrowheads="1"/>
            </p:cNvPicPr>
            <p:nvPr/>
          </p:nvPicPr>
          <p:blipFill>
            <a:blip r:embed="rId5" cstate="print"/>
            <a:srcRect l="9520" t="34496" r="83812" b="58943"/>
            <a:stretch>
              <a:fillRect/>
            </a:stretch>
          </p:blipFill>
          <p:spPr bwMode="auto">
            <a:xfrm>
              <a:off x="870857" y="2365829"/>
              <a:ext cx="609600" cy="449942"/>
            </a:xfrm>
            <a:prstGeom prst="rect">
              <a:avLst/>
            </a:prstGeom>
            <a:noFill/>
          </p:spPr>
        </p:pic>
        <p:pic>
          <p:nvPicPr>
            <p:cNvPr id="11" name="Picture 4" descr="\\Mj\민규 민재 공유\진행프로젝트\봉정이형\psd\쩜.png"/>
            <p:cNvPicPr>
              <a:picLocks noChangeAspect="1" noChangeArrowheads="1"/>
            </p:cNvPicPr>
            <p:nvPr/>
          </p:nvPicPr>
          <p:blipFill>
            <a:blip r:embed="rId5" cstate="print"/>
            <a:srcRect l="9520" t="40846" r="83495" b="52804"/>
            <a:stretch>
              <a:fillRect/>
            </a:stretch>
          </p:blipFill>
          <p:spPr bwMode="auto">
            <a:xfrm>
              <a:off x="870857" y="2801257"/>
              <a:ext cx="638629" cy="435429"/>
            </a:xfrm>
            <a:prstGeom prst="rect">
              <a:avLst/>
            </a:prstGeom>
            <a:noFill/>
          </p:spPr>
        </p:pic>
        <p:pic>
          <p:nvPicPr>
            <p:cNvPr id="12" name="Picture 4" descr="\\Mj\민규 민재 공유\진행프로젝트\봉정이형\psd\쩜.png"/>
            <p:cNvPicPr>
              <a:picLocks noChangeAspect="1" noChangeArrowheads="1"/>
            </p:cNvPicPr>
            <p:nvPr/>
          </p:nvPicPr>
          <p:blipFill>
            <a:blip r:embed="rId5" cstate="print"/>
            <a:srcRect l="9520" t="47619" r="83495" b="47090"/>
            <a:stretch>
              <a:fillRect/>
            </a:stretch>
          </p:blipFill>
          <p:spPr bwMode="auto">
            <a:xfrm>
              <a:off x="870857" y="3265714"/>
              <a:ext cx="638629" cy="362857"/>
            </a:xfrm>
            <a:prstGeom prst="rect">
              <a:avLst/>
            </a:prstGeom>
            <a:noFill/>
          </p:spPr>
        </p:pic>
        <p:pic>
          <p:nvPicPr>
            <p:cNvPr id="13" name="Picture 4" descr="\\Mj\민규 민재 공유\진행프로젝트\봉정이형\psd\쩜.png"/>
            <p:cNvPicPr>
              <a:picLocks noChangeAspect="1" noChangeArrowheads="1"/>
            </p:cNvPicPr>
            <p:nvPr/>
          </p:nvPicPr>
          <p:blipFill>
            <a:blip r:embed="rId5" cstate="print"/>
            <a:srcRect l="9520" t="51851" r="83495" b="41164"/>
            <a:stretch>
              <a:fillRect/>
            </a:stretch>
          </p:blipFill>
          <p:spPr bwMode="auto">
            <a:xfrm>
              <a:off x="870857" y="3556000"/>
              <a:ext cx="638629" cy="478971"/>
            </a:xfrm>
            <a:prstGeom prst="rect">
              <a:avLst/>
            </a:prstGeom>
            <a:noFill/>
          </p:spPr>
        </p:pic>
        <p:pic>
          <p:nvPicPr>
            <p:cNvPr id="14" name="Picture 4" descr="\\Mj\민규 민재 공유\진행프로젝트\봉정이형\psd\쩜.png"/>
            <p:cNvPicPr>
              <a:picLocks noChangeAspect="1" noChangeArrowheads="1"/>
            </p:cNvPicPr>
            <p:nvPr/>
          </p:nvPicPr>
          <p:blipFill>
            <a:blip r:embed="rId5" cstate="print"/>
            <a:srcRect l="9520" t="58625" r="83812" b="35025"/>
            <a:stretch>
              <a:fillRect/>
            </a:stretch>
          </p:blipFill>
          <p:spPr bwMode="auto">
            <a:xfrm>
              <a:off x="870857" y="4020457"/>
              <a:ext cx="609600" cy="435429"/>
            </a:xfrm>
            <a:prstGeom prst="rect">
              <a:avLst/>
            </a:prstGeom>
            <a:noFill/>
          </p:spPr>
        </p:pic>
        <p:pic>
          <p:nvPicPr>
            <p:cNvPr id="15" name="Picture 4" descr="\\Mj\민규 민재 공유\진행프로젝트\봉정이형\psd\쩜.png"/>
            <p:cNvPicPr>
              <a:picLocks noChangeAspect="1" noChangeArrowheads="1"/>
            </p:cNvPicPr>
            <p:nvPr/>
          </p:nvPicPr>
          <p:blipFill>
            <a:blip r:embed="rId5" cstate="print"/>
            <a:srcRect l="9520" t="65398" r="82543" b="29099"/>
            <a:stretch>
              <a:fillRect/>
            </a:stretch>
          </p:blipFill>
          <p:spPr bwMode="auto">
            <a:xfrm>
              <a:off x="870857" y="4484914"/>
              <a:ext cx="725714" cy="377372"/>
            </a:xfrm>
            <a:prstGeom prst="rect">
              <a:avLst/>
            </a:prstGeom>
            <a:noFill/>
          </p:spPr>
        </p:pic>
        <p:pic>
          <p:nvPicPr>
            <p:cNvPr id="16" name="Picture 4" descr="\\Mj\민규 민재 공유\진행프로젝트\봉정이형\psd\쩜.png"/>
            <p:cNvPicPr>
              <a:picLocks noChangeAspect="1" noChangeArrowheads="1"/>
            </p:cNvPicPr>
            <p:nvPr/>
          </p:nvPicPr>
          <p:blipFill>
            <a:blip r:embed="rId5" cstate="print"/>
            <a:srcRect l="9520" t="71536" r="81590" b="21479"/>
            <a:stretch>
              <a:fillRect/>
            </a:stretch>
          </p:blipFill>
          <p:spPr bwMode="auto">
            <a:xfrm>
              <a:off x="870857" y="4905829"/>
              <a:ext cx="812800" cy="478971"/>
            </a:xfrm>
            <a:prstGeom prst="rect">
              <a:avLst/>
            </a:prstGeom>
            <a:noFill/>
          </p:spPr>
        </p:pic>
        <p:sp>
          <p:nvSpPr>
            <p:cNvPr id="17" name="TextBox 16"/>
            <p:cNvSpPr txBox="1"/>
            <p:nvPr/>
          </p:nvSpPr>
          <p:spPr>
            <a:xfrm>
              <a:off x="1173110" y="1938033"/>
              <a:ext cx="4512774" cy="3405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17000"/>
                </a:lnSpc>
              </a:pPr>
              <a:r>
                <a:rPr lang="ko-KR" altLang="en-US" sz="23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검사에서 염증이 심한 경우</a:t>
              </a:r>
            </a:p>
            <a:p>
              <a:pPr>
                <a:lnSpc>
                  <a:spcPct val="117000"/>
                </a:lnSpc>
              </a:pPr>
              <a:r>
                <a:rPr lang="ko-KR" altLang="en-US" sz="2300" b="1" dirty="0" err="1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고관절</a:t>
              </a:r>
              <a:r>
                <a:rPr lang="en-US" altLang="ko-KR" sz="23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, </a:t>
              </a:r>
              <a:r>
                <a:rPr lang="ko-KR" altLang="en-US" sz="2300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어깨관절</a:t>
              </a:r>
            </a:p>
            <a:p>
              <a:pPr>
                <a:lnSpc>
                  <a:spcPct val="117000"/>
                </a:lnSpc>
              </a:pPr>
              <a:r>
                <a:rPr lang="ko-KR" altLang="en-US" sz="23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통증</a:t>
              </a:r>
              <a:r>
                <a:rPr lang="en-US" altLang="ko-KR" sz="23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, </a:t>
              </a:r>
              <a:r>
                <a:rPr lang="ko-KR" altLang="en-US" sz="23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조조강직이 계속 남는 경우</a:t>
              </a:r>
            </a:p>
            <a:p>
              <a:pPr>
                <a:lnSpc>
                  <a:spcPct val="117000"/>
                </a:lnSpc>
              </a:pPr>
              <a:r>
                <a:rPr lang="ko-KR" altLang="en-US" sz="23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통증으로 인해 수면방해</a:t>
              </a:r>
            </a:p>
            <a:p>
              <a:pPr>
                <a:lnSpc>
                  <a:spcPct val="117000"/>
                </a:lnSpc>
              </a:pPr>
              <a:r>
                <a:rPr lang="ko-KR" altLang="en-US" sz="23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약제에 반응하지 않는 경우</a:t>
              </a:r>
            </a:p>
            <a:p>
              <a:pPr>
                <a:lnSpc>
                  <a:spcPct val="117000"/>
                </a:lnSpc>
              </a:pPr>
              <a:r>
                <a:rPr lang="ko-KR" altLang="en-US" sz="23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점점 굳어지는 느낌</a:t>
              </a:r>
            </a:p>
            <a:p>
              <a:pPr>
                <a:lnSpc>
                  <a:spcPct val="117000"/>
                </a:lnSpc>
              </a:pPr>
              <a:r>
                <a:rPr lang="ko-KR" altLang="en-US" sz="23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남자</a:t>
              </a:r>
            </a:p>
            <a:p>
              <a:pPr>
                <a:lnSpc>
                  <a:spcPct val="117000"/>
                </a:lnSpc>
              </a:pPr>
              <a:r>
                <a:rPr lang="ko-KR" altLang="en-US" sz="23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어려서 생긴 경우</a:t>
              </a:r>
              <a:endParaRPr lang="ko-KR" altLang="en-US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118 -2.71676E-6 L 3.61111E-6 -2.71676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135000" y="13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주사 치료 후 </a:t>
            </a:r>
            <a:r>
              <a:rPr lang="en-US" altLang="ko-KR" dirty="0" smtClean="0"/>
              <a:t>MRI </a:t>
            </a:r>
            <a:r>
              <a:rPr lang="ko-KR" altLang="en-US" dirty="0" smtClean="0"/>
              <a:t>변화</a:t>
            </a:r>
            <a:endParaRPr lang="ko-KR" altLang="en-US" dirty="0"/>
          </a:p>
        </p:txBody>
      </p:sp>
      <p:pic>
        <p:nvPicPr>
          <p:cNvPr id="2" name="Picture 2" descr="\\Mj\민규 민재 공유\진행프로젝트\봉정이형\psd\1.png"/>
          <p:cNvPicPr>
            <a:picLocks noChangeAspect="1" noChangeArrowheads="1"/>
          </p:cNvPicPr>
          <p:nvPr/>
        </p:nvPicPr>
        <p:blipFill>
          <a:blip r:embed="rId2" cstate="print"/>
          <a:srcRect t="28570" r="63176" b="27617"/>
          <a:stretch>
            <a:fillRect/>
          </a:stretch>
        </p:blipFill>
        <p:spPr bwMode="auto">
          <a:xfrm>
            <a:off x="377" y="1959429"/>
            <a:ext cx="3366937" cy="3004457"/>
          </a:xfrm>
          <a:prstGeom prst="rect">
            <a:avLst/>
          </a:prstGeom>
          <a:noFill/>
        </p:spPr>
      </p:pic>
      <p:pic>
        <p:nvPicPr>
          <p:cNvPr id="19459" name="Picture 3" descr="\\Mj\민규 민재 공유\진행프로젝트\봉정이형\psd\2.png"/>
          <p:cNvPicPr>
            <a:picLocks noChangeAspect="1" noChangeArrowheads="1"/>
          </p:cNvPicPr>
          <p:nvPr/>
        </p:nvPicPr>
        <p:blipFill>
          <a:blip r:embed="rId3" cstate="print"/>
          <a:srcRect l="32538" t="29205" r="33015" b="29522"/>
          <a:stretch>
            <a:fillRect/>
          </a:stretch>
        </p:blipFill>
        <p:spPr bwMode="auto">
          <a:xfrm>
            <a:off x="2975429" y="2002971"/>
            <a:ext cx="3149600" cy="2830286"/>
          </a:xfrm>
          <a:prstGeom prst="rect">
            <a:avLst/>
          </a:prstGeom>
          <a:noFill/>
        </p:spPr>
      </p:pic>
      <p:pic>
        <p:nvPicPr>
          <p:cNvPr id="19460" name="Picture 4" descr="\\Mj\민규 민재 공유\진행프로젝트\봉정이형\psd\3.png"/>
          <p:cNvPicPr>
            <a:picLocks noChangeAspect="1" noChangeArrowheads="1"/>
          </p:cNvPicPr>
          <p:nvPr/>
        </p:nvPicPr>
        <p:blipFill>
          <a:blip r:embed="rId4" cstate="print"/>
          <a:srcRect l="62858" t="27723" r="790" b="29099"/>
          <a:stretch>
            <a:fillRect/>
          </a:stretch>
        </p:blipFill>
        <p:spPr bwMode="auto">
          <a:xfrm>
            <a:off x="5747657" y="1901371"/>
            <a:ext cx="3323772" cy="2960915"/>
          </a:xfrm>
          <a:prstGeom prst="rect">
            <a:avLst/>
          </a:prstGeom>
          <a:noFill/>
        </p:spPr>
      </p:pic>
      <p:pic>
        <p:nvPicPr>
          <p:cNvPr id="19461" name="Picture 5" descr="\\Mj\민규 민재 공유\진행프로젝트\봉정이형\psd\19.png"/>
          <p:cNvPicPr>
            <a:picLocks noChangeAspect="1" noChangeArrowheads="1"/>
          </p:cNvPicPr>
          <p:nvPr/>
        </p:nvPicPr>
        <p:blipFill>
          <a:blip r:embed="rId5" cstate="print"/>
          <a:srcRect l="25395" t="45291" r="56667" b="43491"/>
          <a:stretch>
            <a:fillRect/>
          </a:stretch>
        </p:blipFill>
        <p:spPr bwMode="auto">
          <a:xfrm>
            <a:off x="2322286" y="3106057"/>
            <a:ext cx="1640114" cy="769257"/>
          </a:xfrm>
          <a:prstGeom prst="rect">
            <a:avLst/>
          </a:prstGeom>
          <a:noFill/>
        </p:spPr>
      </p:pic>
      <p:pic>
        <p:nvPicPr>
          <p:cNvPr id="12" name="Picture 5" descr="\\Mj\민규 민재 공유\진행프로젝트\봉정이형\psd\19.png"/>
          <p:cNvPicPr>
            <a:picLocks noChangeAspect="1" noChangeArrowheads="1"/>
          </p:cNvPicPr>
          <p:nvPr/>
        </p:nvPicPr>
        <p:blipFill>
          <a:blip r:embed="rId5" cstate="print"/>
          <a:srcRect l="56350" t="45291" r="25712" b="43915"/>
          <a:stretch>
            <a:fillRect/>
          </a:stretch>
        </p:blipFill>
        <p:spPr bwMode="auto">
          <a:xfrm>
            <a:off x="5152571" y="3106057"/>
            <a:ext cx="1640115" cy="74022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240984" y="4710630"/>
            <a:ext cx="10438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004B8B"/>
                </a:solidFill>
                <a:latin typeface="+mn-ea"/>
              </a:rPr>
              <a:t>치료 전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67149" y="4710630"/>
            <a:ext cx="15392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004B8B"/>
                </a:solidFill>
                <a:latin typeface="+mn-ea"/>
              </a:rPr>
              <a:t>치료 </a:t>
            </a:r>
            <a:r>
              <a:rPr lang="en-US" altLang="ko-KR" sz="2000" b="1" dirty="0" smtClean="0">
                <a:solidFill>
                  <a:srgbClr val="004B8B"/>
                </a:solidFill>
                <a:latin typeface="+mn-ea"/>
              </a:rPr>
              <a:t>6</a:t>
            </a:r>
            <a:r>
              <a:rPr lang="ko-KR" altLang="en-US" sz="2000" b="1" dirty="0" smtClean="0">
                <a:solidFill>
                  <a:srgbClr val="004B8B"/>
                </a:solidFill>
                <a:latin typeface="+mn-ea"/>
              </a:rPr>
              <a:t>주 후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79352" y="4710630"/>
            <a:ext cx="16882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004B8B"/>
                </a:solidFill>
                <a:latin typeface="+mn-ea"/>
              </a:rPr>
              <a:t>치료 </a:t>
            </a:r>
            <a:r>
              <a:rPr lang="en-US" altLang="ko-KR" sz="2000" b="1" dirty="0" smtClean="0">
                <a:solidFill>
                  <a:srgbClr val="004B8B"/>
                </a:solidFill>
                <a:latin typeface="+mn-ea"/>
              </a:rPr>
              <a:t>24</a:t>
            </a:r>
            <a:r>
              <a:rPr lang="ko-KR" altLang="en-US" sz="2000" b="1" dirty="0" smtClean="0">
                <a:solidFill>
                  <a:srgbClr val="004B8B"/>
                </a:solidFill>
                <a:latin typeface="+mn-ea"/>
              </a:rPr>
              <a:t>주 후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1520" y="6520988"/>
            <a:ext cx="619293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de-DE" altLang="ko-KR" sz="1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Rudwaleit M, et al. Ann Rheum Dis. 2005: March 18 </a:t>
            </a:r>
            <a:endParaRPr lang="ko-KR" altLang="en-US" sz="13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844 2.77457E-6 L 0 2.77457E-6 " pathEditMode="relative" rAng="0" ptsTypes="AA">
                                      <p:cBhvr>
                                        <p:cTn id="1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9844 2.77457E-6 L 0 2.77457E-6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2"/>
          <p:cNvSpPr>
            <a:spLocks noGrp="1"/>
          </p:cNvSpPr>
          <p:nvPr>
            <p:ph type="title"/>
          </p:nvPr>
        </p:nvSpPr>
        <p:spPr>
          <a:xfrm>
            <a:off x="179512" y="130133"/>
            <a:ext cx="8964488" cy="477054"/>
          </a:xfrm>
        </p:spPr>
        <p:txBody>
          <a:bodyPr/>
          <a:lstStyle/>
          <a:p>
            <a:r>
              <a:rPr lang="ko-KR" altLang="en-US" dirty="0" smtClean="0"/>
              <a:t>조기 치료의 우수성</a:t>
            </a:r>
            <a:endParaRPr lang="ko-KR" altLang="en-US" dirty="0"/>
          </a:p>
        </p:txBody>
      </p:sp>
      <p:pic>
        <p:nvPicPr>
          <p:cNvPr id="17411" name="Picture 3" descr="\\Mj\민규 민재 공유\진행프로젝트\봉정이형\psd\그래프.png"/>
          <p:cNvPicPr>
            <a:picLocks noChangeAspect="1" noChangeArrowheads="1"/>
          </p:cNvPicPr>
          <p:nvPr/>
        </p:nvPicPr>
        <p:blipFill>
          <a:blip r:embed="rId3" cstate="print"/>
          <a:srcRect l="23014" t="26639" r="61112" b="25950"/>
          <a:stretch>
            <a:fillRect/>
          </a:stretch>
        </p:blipFill>
        <p:spPr bwMode="auto">
          <a:xfrm>
            <a:off x="2104571" y="1756229"/>
            <a:ext cx="1451429" cy="325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12" name="Picture 4" descr="\\Mj\민규 민재 공유\진행프로젝트\봉정이형\psd\그래프.png"/>
          <p:cNvPicPr>
            <a:picLocks noChangeAspect="1" noChangeArrowheads="1"/>
          </p:cNvPicPr>
          <p:nvPr/>
        </p:nvPicPr>
        <p:blipFill>
          <a:blip r:embed="rId3" cstate="print"/>
          <a:srcRect l="46190" t="35953" r="37301" b="26160"/>
          <a:stretch>
            <a:fillRect/>
          </a:stretch>
        </p:blipFill>
        <p:spPr bwMode="auto">
          <a:xfrm>
            <a:off x="4223657" y="2394857"/>
            <a:ext cx="1509486" cy="2598057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xtBox 21"/>
          <p:cNvSpPr txBox="1"/>
          <p:nvPr/>
        </p:nvSpPr>
        <p:spPr>
          <a:xfrm>
            <a:off x="251520" y="6520988"/>
            <a:ext cx="619293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de-DE" altLang="ko-KR" sz="1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Rudwaleit M, et al. Ann Rheum Dis 2004;63:665-70. </a:t>
            </a:r>
          </a:p>
        </p:txBody>
      </p:sp>
      <p:pic>
        <p:nvPicPr>
          <p:cNvPr id="23" name="Picture 4" descr="\\Mj\민규 민재 공유\진행프로젝트\봉정이형\psd\그래프.png"/>
          <p:cNvPicPr>
            <a:picLocks noChangeAspect="1" noChangeArrowheads="1"/>
          </p:cNvPicPr>
          <p:nvPr/>
        </p:nvPicPr>
        <p:blipFill>
          <a:blip r:embed="rId3" cstate="print"/>
          <a:srcRect l="66350" t="49711" r="12219" b="26372"/>
          <a:stretch>
            <a:fillRect/>
          </a:stretch>
        </p:blipFill>
        <p:spPr bwMode="auto">
          <a:xfrm>
            <a:off x="6140963" y="3338286"/>
            <a:ext cx="1959429" cy="16401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 descr="\\Mj\민규 민재 공유\진행프로젝트\봉정이형\psd\틀.png"/>
          <p:cNvPicPr>
            <a:picLocks noChangeAspect="1" noChangeArrowheads="1"/>
          </p:cNvPicPr>
          <p:nvPr/>
        </p:nvPicPr>
        <p:blipFill>
          <a:blip r:embed="rId4" cstate="print"/>
          <a:srcRect l="13965" t="21559" r="5552" b="24256"/>
          <a:stretch>
            <a:fillRect/>
          </a:stretch>
        </p:blipFill>
        <p:spPr bwMode="auto">
          <a:xfrm>
            <a:off x="1277257" y="1407886"/>
            <a:ext cx="7358743" cy="371565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 rot="16200000">
            <a:off x="40192" y="3015609"/>
            <a:ext cx="20604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% Patients Achieving </a:t>
            </a:r>
          </a:p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BASDAI 50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02864" y="4691739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02864" y="4298039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10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02864" y="3904339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02864" y="3510639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30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02864" y="3116939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40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02864" y="2723239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50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02864" y="2329539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60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02864" y="1935839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70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52382" y="4883674"/>
            <a:ext cx="18995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≤10</a:t>
            </a:r>
          </a:p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n=37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07904" y="4883674"/>
            <a:ext cx="27247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11-20</a:t>
            </a:r>
          </a:p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n=33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02864" y="1542139"/>
            <a:ext cx="7048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80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300192" y="4883674"/>
            <a:ext cx="18995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&gt;20</a:t>
            </a:r>
          </a:p>
          <a:p>
            <a:pPr algn="ctr"/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rPr>
              <a:t>n=29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74143" y="1431617"/>
            <a:ext cx="7617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rgbClr val="9EC3E3"/>
                </a:solidFill>
                <a:latin typeface="HY견고딕" pitchFamily="18" charset="-127"/>
                <a:ea typeface="HY견고딕" pitchFamily="18" charset="-127"/>
              </a:rPr>
              <a:t>73</a:t>
            </a:r>
            <a:endParaRPr lang="ko-KR" altLang="en-US" sz="3600" dirty="0">
              <a:solidFill>
                <a:srgbClr val="9EC3E3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660349" y="2007296"/>
            <a:ext cx="7617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58</a:t>
            </a:r>
            <a:endParaRPr lang="ko-KR" altLang="en-US" sz="36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910063" y="3037809"/>
            <a:ext cx="7617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solidFill>
                  <a:srgbClr val="00B0F0"/>
                </a:solidFill>
                <a:latin typeface="HY견고딕" pitchFamily="18" charset="-127"/>
                <a:ea typeface="HY견고딕" pitchFamily="18" charset="-127"/>
              </a:rPr>
              <a:t>31</a:t>
            </a:r>
            <a:endParaRPr lang="ko-KR" altLang="en-US" sz="3600" dirty="0">
              <a:solidFill>
                <a:srgbClr val="00B0F0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3818879" y="5399314"/>
            <a:ext cx="2249714" cy="740229"/>
            <a:chOff x="3818879" y="5399314"/>
            <a:chExt cx="2249714" cy="740229"/>
          </a:xfrm>
        </p:grpSpPr>
        <p:pic>
          <p:nvPicPr>
            <p:cNvPr id="20482" name="Picture 2" descr="\\Mj\민규 민재 공유\진행프로젝트\봉정이형\psd\20.png"/>
            <p:cNvPicPr>
              <a:picLocks noChangeAspect="1" noChangeArrowheads="1"/>
            </p:cNvPicPr>
            <p:nvPr/>
          </p:nvPicPr>
          <p:blipFill>
            <a:blip r:embed="rId5" cstate="print"/>
            <a:srcRect l="41745" t="78733" r="33650" b="10473"/>
            <a:stretch>
              <a:fillRect/>
            </a:stretch>
          </p:blipFill>
          <p:spPr bwMode="auto">
            <a:xfrm>
              <a:off x="3818879" y="5399314"/>
              <a:ext cx="2249714" cy="740229"/>
            </a:xfrm>
            <a:prstGeom prst="rect">
              <a:avLst/>
            </a:prstGeom>
            <a:noFill/>
          </p:spPr>
        </p:pic>
        <p:sp>
          <p:nvSpPr>
            <p:cNvPr id="29" name="제목 2"/>
            <p:cNvSpPr txBox="1">
              <a:spLocks/>
            </p:cNvSpPr>
            <p:nvPr/>
          </p:nvSpPr>
          <p:spPr>
            <a:xfrm>
              <a:off x="3952955" y="5615540"/>
              <a:ext cx="2068647" cy="307777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spAutoFit/>
            </a:bodyPr>
            <a:lstStyle/>
            <a:p>
              <a:pPr lvl="0" algn="ctr">
                <a:spcBef>
                  <a:spcPct val="0"/>
                </a:spcBef>
              </a:pPr>
              <a:r>
                <a:rPr lang="ko-KR" altLang="en-US" sz="2000" b="1" spc="-150" dirty="0" smtClean="0">
                  <a:solidFill>
                    <a:schemeClr val="bg1"/>
                  </a:solidFill>
                  <a:latin typeface="+mn-ea"/>
                  <a:cs typeface="+mj-cs"/>
                </a:rPr>
                <a:t>발병기간</a:t>
              </a:r>
              <a:endParaRPr kumimoji="0" lang="ko-KR" altLang="en-US" sz="2000" b="1" i="0" u="none" strike="noStrike" kern="1200" cap="none" spc="-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j-cs"/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0" presetClass="entr" presetSubtype="0" decel="10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10" grpId="0"/>
      <p:bldP spid="11" grpId="0"/>
      <p:bldP spid="24" grpId="0"/>
      <p:bldP spid="25" grpId="0"/>
      <p:bldP spid="26" grpId="0"/>
      <p:bldP spid="27" grpId="0"/>
      <p:bldP spid="2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395536" y="1340768"/>
          <a:ext cx="8382060" cy="3565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12"/>
                <a:gridCol w="1676412"/>
                <a:gridCol w="1676412"/>
                <a:gridCol w="1676412"/>
                <a:gridCol w="1676412"/>
              </a:tblGrid>
              <a:tr h="609775"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err="1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Enbrel</a:t>
                      </a:r>
                      <a:endParaRPr lang="ko-KR" altLang="en-US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err="1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Remicade</a:t>
                      </a:r>
                      <a:endParaRPr lang="ko-KR" altLang="en-US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err="1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Humira</a:t>
                      </a:r>
                      <a:endParaRPr lang="ko-KR" altLang="en-US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err="1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Golimumab</a:t>
                      </a:r>
                      <a:endParaRPr lang="ko-KR" altLang="en-US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1280" marR="81280"/>
                </a:tc>
              </a:tr>
              <a:tr h="5409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방법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일주에 </a:t>
                      </a:r>
                      <a:r>
                        <a:rPr lang="en-US" altLang="ko-KR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번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dirty="0" smtClean="0">
                          <a:solidFill>
                            <a:schemeClr val="tx1"/>
                          </a:solidFill>
                        </a:rPr>
                        <a:t>6-8</a:t>
                      </a:r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주에 한번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이주에 한번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err="1" smtClean="0">
                          <a:solidFill>
                            <a:schemeClr val="tx1"/>
                          </a:solidFill>
                        </a:rPr>
                        <a:t>한달에</a:t>
                      </a:r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 한번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</a:tr>
              <a:tr h="5409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주사방법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피하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정맥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피하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피하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</a:tr>
              <a:tr h="5409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효과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효과 </a:t>
                      </a:r>
                      <a:r>
                        <a:rPr lang="ko-KR" altLang="en-US" b="0" dirty="0" err="1" smtClean="0">
                          <a:solidFill>
                            <a:schemeClr val="tx1"/>
                          </a:solidFill>
                        </a:rPr>
                        <a:t>있슴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409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부작용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감기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가려움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두드러기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상처지연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수술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0" dirty="0" err="1" smtClean="0">
                          <a:solidFill>
                            <a:srgbClr val="FF0000"/>
                          </a:solidFill>
                        </a:rPr>
                        <a:t>임신</a:t>
                      </a:r>
                      <a:r>
                        <a:rPr lang="ko-KR" altLang="en-US" sz="2000" b="0" dirty="0" err="1" smtClean="0">
                          <a:solidFill>
                            <a:schemeClr val="tx1"/>
                          </a:solidFill>
                        </a:rPr>
                        <a:t>시</a:t>
                      </a:r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 문제</a:t>
                      </a:r>
                      <a:endParaRPr lang="ko-KR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8680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장점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안전</a:t>
                      </a:r>
                      <a:endParaRPr lang="ko-KR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편리</a:t>
                      </a:r>
                      <a:endParaRPr lang="ko-KR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편리</a:t>
                      </a:r>
                      <a:endParaRPr lang="ko-KR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편리</a:t>
                      </a:r>
                      <a:endParaRPr lang="ko-KR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</a:tr>
              <a:tr h="3868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0" dirty="0" err="1" smtClean="0">
                          <a:solidFill>
                            <a:schemeClr val="tx1"/>
                          </a:solidFill>
                        </a:rPr>
                        <a:t>포도막염</a:t>
                      </a:r>
                      <a:r>
                        <a:rPr lang="en-US" altLang="ko-KR" sz="2000" b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000" b="0" dirty="0" smtClean="0">
                          <a:solidFill>
                            <a:schemeClr val="tx1"/>
                          </a:solidFill>
                        </a:rPr>
                        <a:t>장염에 효과가 </a:t>
                      </a:r>
                      <a:r>
                        <a:rPr lang="ko-KR" altLang="en-US" sz="2000" b="0" dirty="0" err="1" smtClean="0">
                          <a:solidFill>
                            <a:schemeClr val="tx1"/>
                          </a:solidFill>
                        </a:rPr>
                        <a:t>있슴</a:t>
                      </a:r>
                      <a:endParaRPr lang="ko-KR" alt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 marL="81280" marR="81280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2007-10-15_0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1196752"/>
            <a:ext cx="3938587" cy="4267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Picture 7" descr="2007-10-15_00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4008" y="1196752"/>
            <a:ext cx="3938588" cy="4267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012278305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19" y="1285875"/>
            <a:ext cx="8458200" cy="42862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="" xmlns:p14="http://schemas.microsoft.com/office/powerpoint/2010/main" val="1507595086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112885"/>
            <a:ext cx="8964488" cy="892552"/>
          </a:xfrm>
        </p:spPr>
        <p:txBody>
          <a:bodyPr/>
          <a:lstStyle/>
          <a:p>
            <a:r>
              <a:rPr lang="ko-KR" altLang="en-US" sz="2800" dirty="0" smtClean="0"/>
              <a:t>척추 관절염</a:t>
            </a:r>
            <a:r>
              <a:rPr lang="en-US" altLang="ko-KR" sz="2800" dirty="0" smtClean="0"/>
              <a:t>: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진단에 사용되는 특징적 지표 </a:t>
            </a:r>
            <a:r>
              <a:rPr lang="en-US" altLang="ko-KR" b="1" dirty="0" smtClean="0"/>
              <a:t>Ⅰ</a:t>
            </a:r>
            <a:endParaRPr lang="ko-KR" altLang="en-US" sz="2400" b="1" dirty="0"/>
          </a:p>
        </p:txBody>
      </p:sp>
      <p:grpSp>
        <p:nvGrpSpPr>
          <p:cNvPr id="8" name="그룹 7"/>
          <p:cNvGrpSpPr/>
          <p:nvPr/>
        </p:nvGrpSpPr>
        <p:grpSpPr>
          <a:xfrm>
            <a:off x="198561" y="4910856"/>
            <a:ext cx="5672212" cy="478260"/>
            <a:chOff x="198561" y="4996581"/>
            <a:chExt cx="5672212" cy="478260"/>
          </a:xfrm>
        </p:grpSpPr>
        <p:sp>
          <p:nvSpPr>
            <p:cNvPr id="13" name="TextBox 12"/>
            <p:cNvSpPr txBox="1"/>
            <p:nvPr/>
          </p:nvSpPr>
          <p:spPr>
            <a:xfrm>
              <a:off x="198561" y="5013176"/>
              <a:ext cx="15976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염증 수치</a:t>
              </a:r>
              <a:endPara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3635896" y="4996581"/>
              <a:ext cx="2234877" cy="4567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/>
                <a:t>ESR/CRP</a:t>
              </a:r>
              <a:endParaRPr lang="ko-KR" altLang="en-US" b="1" dirty="0"/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198561" y="5788008"/>
            <a:ext cx="6591893" cy="468511"/>
            <a:chOff x="198561" y="5883258"/>
            <a:chExt cx="6591893" cy="468511"/>
          </a:xfrm>
        </p:grpSpPr>
        <p:sp>
          <p:nvSpPr>
            <p:cNvPr id="14" name="TextBox 13"/>
            <p:cNvSpPr txBox="1"/>
            <p:nvPr/>
          </p:nvSpPr>
          <p:spPr>
            <a:xfrm>
              <a:off x="198561" y="5890104"/>
              <a:ext cx="17800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환자 이력</a:t>
              </a:r>
              <a:endPara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2831233" y="5883258"/>
              <a:ext cx="3959221" cy="4567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/>
                <a:t>Good response to NSAIDs</a:t>
              </a:r>
              <a:endParaRPr lang="ko-KR" altLang="en-US" b="1" dirty="0"/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198560" y="3005336"/>
            <a:ext cx="7581511" cy="1584176"/>
            <a:chOff x="198560" y="3005336"/>
            <a:chExt cx="7581511" cy="1584176"/>
          </a:xfrm>
        </p:grpSpPr>
        <p:grpSp>
          <p:nvGrpSpPr>
            <p:cNvPr id="4" name="그룹 3"/>
            <p:cNvGrpSpPr/>
            <p:nvPr/>
          </p:nvGrpSpPr>
          <p:grpSpPr>
            <a:xfrm>
              <a:off x="198560" y="3005336"/>
              <a:ext cx="4388912" cy="1584176"/>
              <a:chOff x="198560" y="3005336"/>
              <a:chExt cx="4388912" cy="158417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198560" y="3748892"/>
                <a:ext cx="170914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</a:rPr>
                  <a:t>영상진단 </a:t>
                </a:r>
                <a:r>
                  <a:rPr lang="en-US" altLang="ko-KR" sz="2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</a:rPr>
                  <a:t>(imaging)</a:t>
                </a:r>
              </a:p>
            </p:txBody>
          </p:sp>
          <p:pic>
            <p:nvPicPr>
              <p:cNvPr id="5122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60713" y="3005336"/>
                <a:ext cx="2326759" cy="1584176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>
                <a:outerShdw dist="35921" dir="2700000" algn="ctr" rotWithShape="0">
                  <a:schemeClr val="bg2"/>
                </a:outerShdw>
              </a:effectLst>
              <a:extLs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123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9191" y="3005965"/>
              <a:ext cx="2600880" cy="157034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그룹 2"/>
          <p:cNvGrpSpPr/>
          <p:nvPr/>
        </p:nvGrpSpPr>
        <p:grpSpPr>
          <a:xfrm>
            <a:off x="198561" y="1373237"/>
            <a:ext cx="8705801" cy="1478674"/>
            <a:chOff x="198561" y="1373237"/>
            <a:chExt cx="8705801" cy="1478674"/>
          </a:xfrm>
        </p:grpSpPr>
        <p:sp>
          <p:nvSpPr>
            <p:cNvPr id="6" name="직사각형 5"/>
            <p:cNvSpPr/>
            <p:nvPr/>
          </p:nvSpPr>
          <p:spPr>
            <a:xfrm>
              <a:off x="1547663" y="1440149"/>
              <a:ext cx="1538461" cy="1370554"/>
            </a:xfrm>
            <a:prstGeom prst="rect">
              <a:avLst/>
            </a:prstGeom>
            <a:solidFill>
              <a:srgbClr val="00B0F0"/>
            </a:solidFill>
            <a:ln/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err="1" smtClean="0"/>
                <a:t>염증성</a:t>
              </a:r>
              <a:r>
                <a:rPr lang="ko-KR" altLang="en-US" sz="1600" b="1" dirty="0" smtClean="0"/>
                <a:t> 요통</a:t>
              </a:r>
              <a:endParaRPr lang="ko-KR" altLang="en-US" sz="1600" b="1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98561" y="1865362"/>
              <a:ext cx="10081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증 상</a:t>
              </a:r>
              <a:endPara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3445" y="1407796"/>
              <a:ext cx="995795" cy="137679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6" name="Picture 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8195" y="1373237"/>
              <a:ext cx="2246167" cy="144591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4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6521" y="1376987"/>
              <a:ext cx="2138638" cy="147492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90123146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83332" y="96638"/>
            <a:ext cx="8964488" cy="923330"/>
          </a:xfrm>
        </p:spPr>
        <p:txBody>
          <a:bodyPr/>
          <a:lstStyle/>
          <a:p>
            <a:r>
              <a:rPr lang="ko-KR" altLang="en-US" sz="2800" dirty="0" smtClean="0"/>
              <a:t>척추 관절염</a:t>
            </a:r>
            <a:r>
              <a:rPr lang="en-US" altLang="ko-KR" sz="2800" dirty="0" smtClean="0"/>
              <a:t>: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진단에 사용되는 특징적 지표 </a:t>
            </a:r>
            <a:r>
              <a:rPr lang="en-US" altLang="ko-KR" b="1" dirty="0"/>
              <a:t>Ⅱ</a:t>
            </a:r>
            <a:endParaRPr lang="ko-KR" altLang="en-US" b="1" dirty="0"/>
          </a:p>
        </p:txBody>
      </p:sp>
      <p:sp>
        <p:nvSpPr>
          <p:cNvPr id="4" name="직사각형 3"/>
          <p:cNvSpPr/>
          <p:nvPr/>
        </p:nvSpPr>
        <p:spPr>
          <a:xfrm>
            <a:off x="2970684" y="1832620"/>
            <a:ext cx="1728192" cy="129614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HLA-B27 </a:t>
            </a:r>
            <a:r>
              <a:rPr lang="ko-KR" altLang="en-US" dirty="0" smtClean="0"/>
              <a:t>양성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224095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유 전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202932" y="1832620"/>
            <a:ext cx="1728192" cy="129614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가족력</a:t>
            </a:r>
            <a:endParaRPr lang="ko-KR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284984"/>
            <a:ext cx="6877050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3760396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취약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/</a:t>
            </a:r>
          </a:p>
          <a:p>
            <a:r>
              <a:rPr lang="ko-KR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동반 질환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64210" y="5013176"/>
            <a:ext cx="42313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err="1" smtClean="0"/>
              <a:t>활막에</a:t>
            </a:r>
            <a:r>
              <a:rPr lang="ko-KR" altLang="en-US" sz="1600" b="1" dirty="0" smtClean="0"/>
              <a:t> </a:t>
            </a:r>
            <a:r>
              <a:rPr lang="ko-KR" altLang="en-US" sz="1600" b="1" dirty="0" err="1" smtClean="0"/>
              <a:t>클라미디아</a:t>
            </a:r>
            <a:r>
              <a:rPr lang="ko-KR" altLang="en-US" sz="1600" b="1" dirty="0" smtClean="0"/>
              <a:t> 양성 염색</a:t>
            </a:r>
            <a:r>
              <a:rPr lang="ko-KR" altLang="en-US" sz="800" b="1" dirty="0" smtClean="0"/>
              <a:t> </a:t>
            </a:r>
            <a:r>
              <a:rPr lang="en-US" altLang="ko-KR" sz="800" b="1" dirty="0" smtClean="0"/>
              <a:t>1</a:t>
            </a:r>
            <a:endParaRPr lang="ko-KR" altLang="en-US" sz="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80667" y="6305128"/>
            <a:ext cx="48561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</a:rPr>
              <a:t>1. Schumacher HR et al. Arthritis Rheum 1988;31:937-946 </a:t>
            </a:r>
            <a:endParaRPr lang="ko-KR" altLang="en-US" sz="11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6532684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116545"/>
            <a:ext cx="8964488" cy="923330"/>
          </a:xfrm>
        </p:spPr>
        <p:txBody>
          <a:bodyPr/>
          <a:lstStyle/>
          <a:p>
            <a:r>
              <a:rPr lang="ko-KR" altLang="en-US" dirty="0" smtClean="0"/>
              <a:t>강직성 척추염 관리의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ASAS/EULAR </a:t>
            </a:r>
            <a:r>
              <a:rPr lang="en-US" altLang="ko-KR" dirty="0"/>
              <a:t>R</a:t>
            </a:r>
            <a:r>
              <a:rPr lang="en-US" altLang="ko-KR" dirty="0" smtClean="0"/>
              <a:t>ecommendations</a:t>
            </a:r>
            <a:endParaRPr lang="ko-KR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57" y="1268760"/>
            <a:ext cx="8719684" cy="4110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12157" y="1441464"/>
            <a:ext cx="2370359" cy="3773748"/>
          </a:xfrm>
          <a:prstGeom prst="rect">
            <a:avLst/>
          </a:prstGeom>
          <a:solidFill>
            <a:srgbClr val="FFF2A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교육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200000"/>
              </a:lnSpc>
            </a:pP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운동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200000"/>
              </a:lnSpc>
            </a:pP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물리적 치료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200000"/>
              </a:lnSpc>
            </a:pP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재활치료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200000"/>
              </a:lnSpc>
            </a:pP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환자 모임</a:t>
            </a:r>
            <a:endParaRPr lang="en-US" altLang="ko-K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200000"/>
              </a:lnSpc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Self-help groups</a:t>
            </a:r>
          </a:p>
          <a:p>
            <a:pPr algn="ctr">
              <a:lnSpc>
                <a:spcPct val="200000"/>
              </a:lnSpc>
            </a:pP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자조모임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2608734" y="1441463"/>
            <a:ext cx="6067722" cy="69703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 smtClean="0">
                <a:solidFill>
                  <a:schemeClr val="bg1"/>
                </a:solidFill>
              </a:rPr>
              <a:t>비스테로이드성항염증제제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(NSAIDs)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690267" y="2348880"/>
            <a:ext cx="1881732" cy="86409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척추질환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5220072" y="2352514"/>
            <a:ext cx="1881732" cy="86409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말초질</a:t>
            </a:r>
            <a:r>
              <a:rPr lang="ko-KR" altLang="en-US" dirty="0"/>
              <a:t>환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8172400" y="2852936"/>
            <a:ext cx="422523" cy="223224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수술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87202" y="6244376"/>
            <a:ext cx="7482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err="1" smtClean="0">
                <a:solidFill>
                  <a:schemeClr val="bg1">
                    <a:lumMod val="50000"/>
                  </a:schemeClr>
                </a:solidFill>
              </a:rPr>
              <a:t>Zochling</a:t>
            </a:r>
            <a:r>
              <a:rPr lang="en-US" altLang="ko-KR" sz="1200" b="1" dirty="0" smtClean="0">
                <a:solidFill>
                  <a:schemeClr val="bg1">
                    <a:lumMod val="50000"/>
                  </a:schemeClr>
                </a:solidFill>
              </a:rPr>
              <a:t> J et al. Ann Rheum Dis 2006;65:442-52 (with permission)</a:t>
            </a:r>
            <a:endParaRPr lang="ko-KR" altLang="en-US" sz="1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380312" y="2276872"/>
            <a:ext cx="360040" cy="29383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진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통</a:t>
            </a:r>
            <a:endParaRPr lang="en-US" altLang="ko-KR" dirty="0" smtClean="0"/>
          </a:p>
          <a:p>
            <a:pPr algn="ctr"/>
            <a:r>
              <a:rPr lang="ko-KR" altLang="en-US" dirty="0"/>
              <a:t>제</a:t>
            </a:r>
          </a:p>
        </p:txBody>
      </p:sp>
    </p:spTree>
    <p:extLst>
      <p:ext uri="{BB962C8B-B14F-4D97-AF65-F5344CB8AC3E}">
        <p14:creationId xmlns="" xmlns:p14="http://schemas.microsoft.com/office/powerpoint/2010/main" val="231361914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328679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1423</TotalTime>
  <Words>1405</Words>
  <Application>Microsoft Office PowerPoint</Application>
  <PresentationFormat>화면 슬라이드 쇼(4:3)</PresentationFormat>
  <Paragraphs>437</Paragraphs>
  <Slides>38</Slides>
  <Notes>3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38</vt:i4>
      </vt:variant>
    </vt:vector>
  </HeadingPairs>
  <TitlesOfParts>
    <vt:vector size="41" baseType="lpstr">
      <vt:lpstr>Office 테마</vt:lpstr>
      <vt:lpstr>슬라이드</vt:lpstr>
      <vt:lpstr>비트맵 이미지</vt:lpstr>
      <vt:lpstr>슬라이드 1</vt:lpstr>
      <vt:lpstr>정상 관절 구조</vt:lpstr>
      <vt:lpstr>류마티스질환의 병태생리학적 분류</vt:lpstr>
      <vt:lpstr>골부착부염</vt:lpstr>
      <vt:lpstr>유럽 척추관절염 진단  </vt:lpstr>
      <vt:lpstr>혈청음성 척추관절증</vt:lpstr>
      <vt:lpstr>슬라이드 7</vt:lpstr>
      <vt:lpstr>HLA B27 연관성</vt:lpstr>
      <vt:lpstr>슬라이드 9</vt:lpstr>
      <vt:lpstr>Modified New York Criteria 강직성척추염 진단기준(1984)</vt:lpstr>
      <vt:lpstr>대표적인 특징</vt:lpstr>
      <vt:lpstr>슬라이드 12</vt:lpstr>
      <vt:lpstr>강직성척추염 특성</vt:lpstr>
      <vt:lpstr>강직성척추염 특성</vt:lpstr>
      <vt:lpstr>강직성척추염 특성</vt:lpstr>
      <vt:lpstr>첫증상</vt:lpstr>
      <vt:lpstr>류마티스관절염, 강직성척추염 관절염 비교</vt:lpstr>
      <vt:lpstr>슬라이드 18</vt:lpstr>
      <vt:lpstr>슬라이드 19</vt:lpstr>
      <vt:lpstr>목 관절의 변화</vt:lpstr>
      <vt:lpstr>허리 관절의 변화</vt:lpstr>
      <vt:lpstr>슬라이드 22</vt:lpstr>
      <vt:lpstr>허리, 목통증 (남자/57)</vt:lpstr>
      <vt:lpstr>척추 관절염</vt:lpstr>
      <vt:lpstr>척추관절염(SpA)의 ASAS 분류 기준</vt:lpstr>
      <vt:lpstr>운동치료</vt:lpstr>
      <vt:lpstr>강직성척추염 치료제 개요</vt:lpstr>
      <vt:lpstr>강직성 척추염 치료에 NSAIDs의 효과</vt:lpstr>
      <vt:lpstr>심해지는 경우</vt:lpstr>
      <vt:lpstr>주사 치료 후 MRI 변화</vt:lpstr>
      <vt:lpstr>조기 치료의 우수성</vt:lpstr>
      <vt:lpstr>슬라이드 32</vt:lpstr>
      <vt:lpstr>슬라이드 33</vt:lpstr>
      <vt:lpstr>슬라이드 34</vt:lpstr>
      <vt:lpstr>척추 관절염: 진단에 사용되는 특징적 지표 Ⅰ</vt:lpstr>
      <vt:lpstr>척추 관절염: 진단에 사용되는 특징적 지표 Ⅱ</vt:lpstr>
      <vt:lpstr>강직성 척추염 관리의  ASAS/EULAR Recommendations</vt:lpstr>
      <vt:lpstr>슬라이드 38</vt:lpstr>
    </vt:vector>
  </TitlesOfParts>
  <Manager>프라미스</Manager>
  <Company>한국에자이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KOAS_Snkylosing Spondylitis</dc:title>
  <dc:subject>강직성척추염</dc:subject>
  <dc:creator>PowerPoint Expert Club</dc:creator>
  <cp:lastModifiedBy>kim</cp:lastModifiedBy>
  <cp:revision>143</cp:revision>
  <dcterms:created xsi:type="dcterms:W3CDTF">2012-01-11T06:19:40Z</dcterms:created>
  <dcterms:modified xsi:type="dcterms:W3CDTF">2012-01-15T13:15:27Z</dcterms:modified>
</cp:coreProperties>
</file>