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1" r:id="rId1"/>
  </p:sldMasterIdLst>
  <p:notesMasterIdLst>
    <p:notesMasterId r:id="rId26"/>
  </p:notesMasterIdLst>
  <p:sldIdLst>
    <p:sldId id="256" r:id="rId2"/>
    <p:sldId id="268" r:id="rId3"/>
    <p:sldId id="263" r:id="rId4"/>
    <p:sldId id="259" r:id="rId5"/>
    <p:sldId id="258" r:id="rId6"/>
    <p:sldId id="266" r:id="rId7"/>
    <p:sldId id="269" r:id="rId8"/>
    <p:sldId id="261" r:id="rId9"/>
    <p:sldId id="260" r:id="rId10"/>
    <p:sldId id="265" r:id="rId11"/>
    <p:sldId id="273" r:id="rId12"/>
    <p:sldId id="262" r:id="rId13"/>
    <p:sldId id="267" r:id="rId14"/>
    <p:sldId id="271" r:id="rId15"/>
    <p:sldId id="274" r:id="rId16"/>
    <p:sldId id="275" r:id="rId17"/>
    <p:sldId id="276" r:id="rId18"/>
    <p:sldId id="277" r:id="rId19"/>
    <p:sldId id="278" r:id="rId20"/>
    <p:sldId id="279" r:id="rId21"/>
    <p:sldId id="280" r:id="rId22"/>
    <p:sldId id="281" r:id="rId23"/>
    <p:sldId id="282" r:id="rId24"/>
    <p:sldId id="283" r:id="rId25"/>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2514" y="-105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401485-A82E-47A5-B88F-2116F40AB8F9}" type="datetimeFigureOut">
              <a:rPr lang="ko-KR" altLang="en-US" smtClean="0"/>
              <a:pPr/>
              <a:t>2011-10-28</a:t>
            </a:fld>
            <a:endParaRPr lang="ko-KR" altLang="en-US"/>
          </a:p>
        </p:txBody>
      </p:sp>
      <p:sp>
        <p:nvSpPr>
          <p:cNvPr id="4" name="슬라이드 이미지 개체 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057742-510A-40FD-98D5-9B586C068AE3}"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D21EE047-43C7-46EA-B1A9-1CF575CF2864}" type="slidenum">
              <a:rPr lang="en-US" altLang="ko-KR" smtClean="0"/>
              <a:pPr/>
              <a:t>15</a:t>
            </a:fld>
            <a:endParaRPr lang="en-US" altLang="ko-KR" smtClean="0"/>
          </a:p>
        </p:txBody>
      </p:sp>
      <p:sp>
        <p:nvSpPr>
          <p:cNvPr id="100355" name="Rectangle 2"/>
          <p:cNvSpPr>
            <a:spLocks noGrp="1" noRot="1" noChangeAspect="1" noChangeArrowheads="1" noTextEdit="1"/>
          </p:cNvSpPr>
          <p:nvPr>
            <p:ph type="sldImg"/>
          </p:nvPr>
        </p:nvSpPr>
        <p:spPr>
          <a:xfrm>
            <a:off x="147638" y="552450"/>
            <a:ext cx="6486525" cy="4324350"/>
          </a:xfrm>
          <a:ln/>
        </p:spPr>
      </p:sp>
      <p:sp>
        <p:nvSpPr>
          <p:cNvPr id="100356" name="Rectangle 3"/>
          <p:cNvSpPr>
            <a:spLocks noGrp="1" noChangeArrowheads="1"/>
          </p:cNvSpPr>
          <p:nvPr>
            <p:ph type="body" idx="1"/>
          </p:nvPr>
        </p:nvSpPr>
        <p:spPr>
          <a:xfrm>
            <a:off x="533400" y="5103813"/>
            <a:ext cx="5715000" cy="3354387"/>
          </a:xfrm>
          <a:noFill/>
          <a:ln/>
        </p:spPr>
        <p:txBody>
          <a:bodyPr/>
          <a:lstStyle/>
          <a:p>
            <a:pPr eaLnBrk="1" hangingPunct="1"/>
            <a:r>
              <a:rPr lang="en-US" altLang="ko-KR" sz="600" smtClean="0"/>
              <a:t>While a variety of agents have been used to treat patients with AS, there is relatively little clinical trial support for most of these drugs, particularly with respect to positive impact on disease progression.  Nonsteroidal anti-inflammatory drugs have been used extensively in AS.  They reduce pain, increase mobility, and may also decrease markers of inflammation (ESR and CRP).  However, there is no evidence that these drugs influence radiographic disease progression and their use may be limited by poor tolerability.  Muscle relaxants may decrease stiffness in patients with AS, but they have not been evaluated in clinical trials. {206} [Toussirot, 1998, pp228, 229]  Oral corticosteroids may be useful for treatment of peripheral arthritis and locally injected steroids may be useful for spine disease, enthesitis, and peripheral arthritis. {46} [Koehler, 2000, p364]  There is little evidence to support the conventional DMARDs, MTX, or SSZ, in patients with SA. {187,202}  [Clegg, 1996, p2004; Sampiao-Barros, 2000, p160]  In contrast, there are preliminary data supporting the effectiveness of thalidomide and pamidronate for relieving AS symptoms. [Davis, 2003, pp485, 486, 491]  Finally, there is clear clinical support for both etanercept and infliximab in SA, including radiographic evidence that they may positively impact disease progression. {94,48} [Gorman, 2002, pp1349, 1352; Braun, 2002, pp1187, 1189; Marzo-Ortega, 2001, p2115; Braun, 2003, p1132]</a:t>
            </a:r>
          </a:p>
          <a:p>
            <a:pPr eaLnBrk="1" hangingPunct="1"/>
            <a:r>
              <a:rPr lang="en-US" altLang="ko-KR" sz="600" smtClean="0"/>
              <a:t> </a:t>
            </a:r>
          </a:p>
          <a:p>
            <a:pPr eaLnBrk="1" hangingPunct="1"/>
            <a:r>
              <a:rPr lang="en-US" altLang="ko-KR" sz="600" smtClean="0"/>
              <a:t>Toussirot E, Wendling D. Current guidelines for the drug treatment of ankylosing spondylitis. Drugs. 1998;56:225-240. </a:t>
            </a:r>
          </a:p>
          <a:p>
            <a:pPr eaLnBrk="1" hangingPunct="1"/>
            <a:endParaRPr lang="en-US" altLang="ko-KR" sz="600" smtClean="0"/>
          </a:p>
          <a:p>
            <a:pPr eaLnBrk="1" hangingPunct="1"/>
            <a:r>
              <a:rPr lang="en-US" altLang="ko-KR" sz="600" smtClean="0"/>
              <a:t>Koehler L, Kuipers JG, Zeidler H. Managing seronegative spondarthritides. Rheumatology (Oxford). 2000;39:360-368. </a:t>
            </a:r>
          </a:p>
          <a:p>
            <a:pPr eaLnBrk="1" hangingPunct="1"/>
            <a:endParaRPr lang="en-US" altLang="ko-KR" sz="600" smtClean="0"/>
          </a:p>
          <a:p>
            <a:pPr eaLnBrk="1" hangingPunct="1"/>
            <a:r>
              <a:rPr lang="en-US" altLang="ko-KR" sz="600" smtClean="0"/>
              <a:t>Clegg DO, Reda DJ, Weisman MH, et al. Comparison of sulfasalazine and placebo in the treatment of ankylosing spondylitis. A Department of Veterans Affairs Cooperative Study. Arthritis Rheum. 1996;39:2004-2012. </a:t>
            </a:r>
          </a:p>
          <a:p>
            <a:pPr eaLnBrk="1" hangingPunct="1"/>
            <a:endParaRPr lang="en-US" altLang="ko-KR" sz="600" smtClean="0"/>
          </a:p>
          <a:p>
            <a:pPr eaLnBrk="1" hangingPunct="1"/>
            <a:r>
              <a:rPr lang="en-US" altLang="ko-KR" sz="600" smtClean="0"/>
              <a:t>Sampaio-Barros PD, Costallat LT, Bertolo MB, Neto JF, Samara AM. Methotrexate in the treatment of ankylosing spondylitis. Scand J Rheumatol. 2000;29:160-162. </a:t>
            </a:r>
          </a:p>
          <a:p>
            <a:pPr eaLnBrk="1" hangingPunct="1"/>
            <a:endParaRPr lang="en-US" altLang="ko-KR" sz="600" smtClean="0"/>
          </a:p>
          <a:p>
            <a:pPr eaLnBrk="1" hangingPunct="1"/>
            <a:r>
              <a:rPr lang="en-US" altLang="ko-KR" sz="600" smtClean="0"/>
              <a:t>Davis JC Jr, Huang F, Maksymowych W. New therapies for ankylosing spondylitis: etanercept, thalidomide, and pamidronate. Rheum Dis Clin North Am. 2003;29:481-494. </a:t>
            </a:r>
          </a:p>
          <a:p>
            <a:pPr eaLnBrk="1" hangingPunct="1"/>
            <a:endParaRPr lang="en-US" altLang="ko-KR" sz="600" smtClean="0"/>
          </a:p>
          <a:p>
            <a:pPr eaLnBrk="1" hangingPunct="1"/>
            <a:r>
              <a:rPr lang="en-US" altLang="ko-KR" sz="600" smtClean="0"/>
              <a:t>Gorman JD, Sack KE, Davis JC Jr. Treatment of ankylosing spondylitis by inhibition of tumor necrosis factor alpha. N Engl J Med. 2002;346:1349-1356.</a:t>
            </a:r>
            <a:r>
              <a:rPr lang="en-US" altLang="ko-KR" sz="600" smtClean="0">
                <a:latin typeface="Arial" pitchFamily="34" charset="0"/>
              </a:rPr>
              <a:t> </a:t>
            </a:r>
            <a:endParaRPr lang="en-US" altLang="ko-KR" sz="600" smtClean="0"/>
          </a:p>
          <a:p>
            <a:pPr eaLnBrk="1" hangingPunct="1"/>
            <a:endParaRPr lang="en-US" altLang="ko-KR" sz="600" smtClean="0"/>
          </a:p>
          <a:p>
            <a:pPr eaLnBrk="1" hangingPunct="1"/>
            <a:r>
              <a:rPr lang="en-US" altLang="ko-KR" sz="600" smtClean="0"/>
              <a:t>Braun J, Brandt J, Listing J, et al. Treatment of active ankylosing spondylitis with infliximab: a randomised controlled multicentre trial. Lancet. 2002;359:1187-1193. </a:t>
            </a:r>
          </a:p>
          <a:p>
            <a:pPr eaLnBrk="1" hangingPunct="1"/>
            <a:endParaRPr lang="en-US" altLang="ko-KR" sz="600" smtClean="0"/>
          </a:p>
          <a:p>
            <a:pPr eaLnBrk="1" hangingPunct="1"/>
            <a:r>
              <a:rPr lang="en-US" altLang="ko-KR" sz="600" smtClean="0"/>
              <a:t>Marzo-Ortega H, McGonagle D, O'Connor P, Emery P. Efficacy of etanercept in the treatment of the entheseal pathology in resistant spondylarthropathy: a clinical and magnetic resonance imaging study. Arthritis Rheum. 2001;44:2112-2117. </a:t>
            </a:r>
          </a:p>
          <a:p>
            <a:pPr eaLnBrk="1" hangingPunct="1"/>
            <a:endParaRPr lang="en-US" altLang="ko-KR" sz="600" smtClean="0"/>
          </a:p>
          <a:p>
            <a:pPr eaLnBrk="1" hangingPunct="1"/>
            <a:r>
              <a:rPr lang="en-US" altLang="ko-KR" sz="600" smtClean="0"/>
              <a:t>Braun J, Baraliakos X, Golder W, et al. Magnetic resonance imaging examinations of the spine in patients with ankylosing spondylitis, before and after successful therapy with infliximab: evaluation of a new scoring system. Arthritis Rheum. 2003;48:1126-1136. </a:t>
            </a:r>
          </a:p>
          <a:p>
            <a:pPr eaLnBrk="1" hangingPunct="1"/>
            <a:endParaRPr lang="en-US" altLang="ko-KR" sz="600" smtClean="0"/>
          </a:p>
          <a:p>
            <a:pPr eaLnBrk="1" hangingPunct="1"/>
            <a:endParaRPr lang="en-US" altLang="ko-KR" sz="600" smtClean="0"/>
          </a:p>
          <a:p>
            <a:pPr eaLnBrk="1" hangingPunct="1"/>
            <a:endParaRPr lang="en-US" altLang="ko-KR" sz="600" smtClean="0"/>
          </a:p>
          <a:p>
            <a:pPr eaLnBrk="1" hangingPunct="1"/>
            <a:endParaRPr lang="en-US" altLang="ko-KR" sz="6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14488"/>
            <a:ext cx="7772400" cy="1470025"/>
          </a:xfrm>
        </p:spPr>
        <p:txBody>
          <a:bodyPr anchor="ctr"/>
          <a:lstStyle/>
          <a:p>
            <a:r>
              <a:rPr kumimoji="0" lang="ko-KR" altLang="en-US" smtClean="0"/>
              <a:t>마스터 제목 스타일 편집</a:t>
            </a:r>
            <a:endParaRPr kumimoji="0" lang="en-US"/>
          </a:p>
        </p:txBody>
      </p:sp>
      <p:sp>
        <p:nvSpPr>
          <p:cNvPr id="3" name="Subtitle 2"/>
          <p:cNvSpPr>
            <a:spLocks noGrp="1"/>
          </p:cNvSpPr>
          <p:nvPr>
            <p:ph type="subTitle" idx="1"/>
          </p:nvPr>
        </p:nvSpPr>
        <p:spPr>
          <a:xfrm>
            <a:off x="1623397" y="3214686"/>
            <a:ext cx="5897206" cy="1500198"/>
          </a:xfrm>
        </p:spPr>
        <p:txBody>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ko-KR" altLang="en-US" smtClean="0"/>
              <a:t>마스터 부제목 스타일 편집</a:t>
            </a:r>
            <a:endParaRPr kumimoji="0" lang="en-US"/>
          </a:p>
        </p:txBody>
      </p:sp>
      <p:sp>
        <p:nvSpPr>
          <p:cNvPr id="4" name="Date Placeholder 3"/>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ko-KR" altLang="en-US" smtClean="0"/>
              <a:t>마스터 제목 스타일 편집</a:t>
            </a:r>
            <a:endParaRPr kumimoji="0" lang="en-US"/>
          </a:p>
        </p:txBody>
      </p:sp>
      <p:sp>
        <p:nvSpPr>
          <p:cNvPr id="3" name="Content Placeholder 2"/>
          <p:cNvSpPr>
            <a:spLocks noGrp="1"/>
          </p:cNvSpPr>
          <p:nvPr>
            <p:ph idx="1"/>
          </p:nvPr>
        </p:nvSpPr>
        <p:spPr/>
        <p:txBody>
          <a:bodyPr/>
          <a:lstStyle>
            <a:lvl1pPr>
              <a:buSzPct val="50000"/>
              <a:buFont typeface="Wingdings"/>
              <a:buChar char=""/>
              <a:defRPr/>
            </a:lvl1pPr>
            <a:lvl2pPr>
              <a:buSzPct val="50000"/>
              <a:buFont typeface="Wingdings 2"/>
              <a:buChar char=""/>
              <a:defRPr/>
            </a:lvl2pPr>
            <a:lvl3pPr>
              <a:buSzPct val="50000"/>
              <a:buFont typeface="Wingdings"/>
              <a:buChar char="Y"/>
              <a:defRPr/>
            </a:lvl3pPr>
            <a:lvl4pPr>
              <a:buSzPct val="50000"/>
              <a:buFont typeface="Wingdings 2"/>
              <a:buChar char="³"/>
              <a:defRPr/>
            </a:lvl4pPr>
            <a:lvl5pPr>
              <a:buSzPct val="50000"/>
              <a:buFont typeface="Wingdings 2"/>
              <a:buChar char=""/>
              <a:defRPr/>
            </a:lvl5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4" name="Date Placeholder 3"/>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685800" y="2643183"/>
            <a:ext cx="6457968" cy="1362075"/>
          </a:xfrm>
        </p:spPr>
        <p:txBody>
          <a:bodyPr anchor="ctr"/>
          <a:lstStyle>
            <a:lvl1pPr algn="l">
              <a:defRPr sz="4000" b="0" cap="all"/>
            </a:lvl1pPr>
          </a:lstStyle>
          <a:p>
            <a:r>
              <a:rPr kumimoji="0" lang="ko-KR" altLang="en-US" smtClean="0"/>
              <a:t>마스터 제목 스타일 편집</a:t>
            </a:r>
            <a:endParaRPr kumimoji="0" lang="en-US"/>
          </a:p>
        </p:txBody>
      </p:sp>
      <p:sp>
        <p:nvSpPr>
          <p:cNvPr id="3" name="Text Placeholder 2"/>
          <p:cNvSpPr>
            <a:spLocks noGrp="1"/>
          </p:cNvSpPr>
          <p:nvPr>
            <p:ph type="body" idx="1"/>
          </p:nvPr>
        </p:nvSpPr>
        <p:spPr>
          <a:xfrm>
            <a:off x="685800" y="4009383"/>
            <a:ext cx="4529142" cy="1500187"/>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4" name="Date Placeholder 3"/>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ko-KR" altLang="en-US" smtClean="0"/>
              <a:t>마스터 제목 스타일 편집</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5" name="Date Placeholder 4"/>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kumimoji="0" lang="ko-KR" altLang="en-US" smtClean="0"/>
              <a:t>마스터 제목 스타일 편집</a:t>
            </a:r>
            <a:endParaRPr kumimoji="0"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0"/>
            </a:lvl1pPr>
            <a:lvl2pPr marL="457200" indent="0">
              <a:buNone/>
              <a:defRPr sz="2000" b="0"/>
            </a:lvl2pPr>
            <a:lvl3pPr marL="914400" indent="0">
              <a:buNone/>
              <a:defRPr sz="1800" b="0"/>
            </a:lvl3pPr>
            <a:lvl4pPr marL="1371600" indent="0">
              <a:buNone/>
              <a:defRPr sz="1600" b="0"/>
            </a:lvl4pPr>
            <a:lvl5pPr marL="1828800" indent="0">
              <a:buNone/>
              <a:defRPr sz="1600" b="0"/>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0">
                <a:effectLst/>
              </a:defRPr>
            </a:lvl1pPr>
            <a:lvl2pPr marL="457200" indent="0">
              <a:buNone/>
              <a:defRPr sz="2000" b="0">
                <a:effectLst/>
              </a:defRPr>
            </a:lvl2pPr>
            <a:lvl3pPr marL="914400" indent="0">
              <a:buNone/>
              <a:defRPr sz="1800" b="0">
                <a:effectLst/>
              </a:defRPr>
            </a:lvl3pPr>
            <a:lvl4pPr marL="1371600" indent="0">
              <a:buNone/>
              <a:defRPr sz="1600" b="0">
                <a:effectLst/>
              </a:defRPr>
            </a:lvl4pPr>
            <a:lvl5pPr marL="1828800" indent="0">
              <a:buNone/>
              <a:defRPr sz="1600" b="0">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7" name="Date Placeholder 6"/>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8" name="Footer Placeholder 7"/>
          <p:cNvSpPr>
            <a:spLocks noGrp="1"/>
          </p:cNvSpPr>
          <p:nvPr>
            <p:ph type="ftr" sz="quarter" idx="11"/>
          </p:nvPr>
        </p:nvSpPr>
        <p:spPr/>
        <p:txBody>
          <a:bodyPr/>
          <a:lstStyle/>
          <a:p>
            <a:endParaRPr lang="ko-KR" altLang="en-US"/>
          </a:p>
        </p:txBody>
      </p:sp>
      <p:sp>
        <p:nvSpPr>
          <p:cNvPr id="9" name="Slide Number Placeholder 8"/>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ko-KR" altLang="en-US" smtClean="0"/>
              <a:t>마스터 제목 스타일 편집</a:t>
            </a:r>
            <a:endParaRPr kumimoji="0" lang="en-US"/>
          </a:p>
        </p:txBody>
      </p:sp>
      <p:sp>
        <p:nvSpPr>
          <p:cNvPr id="3" name="Date Placeholder 2"/>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4" name="Footer Placeholder 3"/>
          <p:cNvSpPr>
            <a:spLocks noGrp="1"/>
          </p:cNvSpPr>
          <p:nvPr>
            <p:ph type="ftr" sz="quarter" idx="11"/>
          </p:nvPr>
        </p:nvSpPr>
        <p:spPr/>
        <p:txBody>
          <a:bodyPr/>
          <a:lstStyle/>
          <a:p>
            <a:endParaRPr lang="ko-KR" altLang="en-US"/>
          </a:p>
        </p:txBody>
      </p:sp>
      <p:sp>
        <p:nvSpPr>
          <p:cNvPr id="5" name="Slide Number Placeholder 4"/>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3" name="Footer Placeholder 2"/>
          <p:cNvSpPr>
            <a:spLocks noGrp="1"/>
          </p:cNvSpPr>
          <p:nvPr>
            <p:ph type="ftr" sz="quarter" idx="11"/>
          </p:nvPr>
        </p:nvSpPr>
        <p:spPr/>
        <p:txBody>
          <a:bodyPr/>
          <a:lstStyle/>
          <a:p>
            <a:endParaRPr lang="ko-KR" altLang="en-US"/>
          </a:p>
        </p:txBody>
      </p:sp>
      <p:sp>
        <p:nvSpPr>
          <p:cNvPr id="4" name="Slide Number Placeholder 3"/>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457202" y="571480"/>
            <a:ext cx="3008313" cy="1071570"/>
          </a:xfrm>
        </p:spPr>
        <p:txBody>
          <a:bodyPr anchor="t"/>
          <a:lstStyle>
            <a:lvl1pPr algn="l">
              <a:defRPr sz="2000" b="0">
                <a:effectLst/>
              </a:defRPr>
            </a:lvl1pPr>
          </a:lstStyle>
          <a:p>
            <a:r>
              <a:rPr kumimoji="0" lang="ko-KR" altLang="en-US" smtClean="0"/>
              <a:t>마스터 제목 스타일 편집</a:t>
            </a:r>
            <a:endParaRPr kumimoji="0" lang="en-US"/>
          </a:p>
        </p:txBody>
      </p:sp>
      <p:sp>
        <p:nvSpPr>
          <p:cNvPr id="3" name="Content Placeholder 2"/>
          <p:cNvSpPr>
            <a:spLocks noGrp="1"/>
          </p:cNvSpPr>
          <p:nvPr>
            <p:ph idx="1"/>
          </p:nvPr>
        </p:nvSpPr>
        <p:spPr>
          <a:xfrm>
            <a:off x="3575050" y="571481"/>
            <a:ext cx="5111750" cy="555468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4" name="Text Placeholder 3"/>
          <p:cNvSpPr>
            <a:spLocks noGrp="1"/>
          </p:cNvSpPr>
          <p:nvPr>
            <p:ph type="body" sz="half" idx="2"/>
          </p:nvPr>
        </p:nvSpPr>
        <p:spPr>
          <a:xfrm>
            <a:off x="457201" y="1643051"/>
            <a:ext cx="3008313" cy="44831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5" name="Date Placeholder 4"/>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642910" y="687306"/>
            <a:ext cx="850886" cy="4670520"/>
          </a:xfrm>
        </p:spPr>
        <p:txBody>
          <a:bodyPr vert="eaVert" anchor="ctr"/>
          <a:lstStyle>
            <a:lvl1pPr algn="ctr">
              <a:defRPr sz="2000" b="0">
                <a:gradFill flip="none" rotWithShape="1">
                  <a:gsLst>
                    <a:gs pos="0">
                      <a:srgbClr val="000082"/>
                    </a:gs>
                    <a:gs pos="30000">
                      <a:srgbClr val="66008F"/>
                    </a:gs>
                    <a:gs pos="64999">
                      <a:srgbClr val="BA0066"/>
                    </a:gs>
                    <a:gs pos="89999">
                      <a:srgbClr val="FF0000"/>
                    </a:gs>
                    <a:gs pos="100000">
                      <a:srgbClr val="FF8200"/>
                    </a:gs>
                  </a:gsLst>
                  <a:lin ang="16200000" scaled="1"/>
                  <a:tileRect/>
                </a:gradFill>
                <a:effectLst/>
              </a:defRPr>
            </a:lvl1pPr>
          </a:lstStyle>
          <a:p>
            <a:r>
              <a:rPr kumimoji="0" lang="ko-KR" altLang="en-US" smtClean="0"/>
              <a:t>마스터 제목 스타일 편집</a:t>
            </a:r>
            <a:endParaRPr kumimoji="0" lang="en-US"/>
          </a:p>
        </p:txBody>
      </p:sp>
      <p:sp>
        <p:nvSpPr>
          <p:cNvPr id="3" name="Picture Placeholder 2"/>
          <p:cNvSpPr>
            <a:spLocks noGrp="1"/>
          </p:cNvSpPr>
          <p:nvPr>
            <p:ph type="pic" idx="1"/>
          </p:nvPr>
        </p:nvSpPr>
        <p:spPr>
          <a:xfrm>
            <a:off x="1500166" y="684213"/>
            <a:ext cx="6929486" cy="4673613"/>
          </a:xfrm>
          <a:prstGeom prst="roundRect">
            <a:avLst>
              <a:gd name="adj" fmla="val 5966"/>
            </a:avLst>
          </a:prstGeom>
          <a:solidFill>
            <a:schemeClr val="bg2">
              <a:tint val="60000"/>
              <a:alpha val="50000"/>
            </a:schemeClr>
          </a:solidFill>
          <a:effectLst>
            <a:outerShdw blurRad="127000" dist="101600" dir="2700000" algn="tl" rotWithShape="0">
              <a:srgbClr val="000000">
                <a:alpha val="43137"/>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ko-KR" altLang="en-US" smtClean="0"/>
              <a:t>그림을 추가하려면 아이콘을 클릭하십시오</a:t>
            </a:r>
            <a:endParaRPr kumimoji="0" lang="en-US"/>
          </a:p>
        </p:txBody>
      </p:sp>
      <p:sp>
        <p:nvSpPr>
          <p:cNvPr id="4" name="Text Placeholder 3"/>
          <p:cNvSpPr>
            <a:spLocks noGrp="1"/>
          </p:cNvSpPr>
          <p:nvPr>
            <p:ph type="body" sz="half" idx="2"/>
          </p:nvPr>
        </p:nvSpPr>
        <p:spPr>
          <a:xfrm>
            <a:off x="1500166" y="5481658"/>
            <a:ext cx="6924037" cy="804862"/>
          </a:xfrm>
        </p:spPr>
        <p:txBody>
          <a:bodyPr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5" name="Date Placeholder 4"/>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ko-KR" altLang="en-US" smtClean="0"/>
              <a:t>마스터 제목 스타일 편집</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4" name="Date Placeholder 3"/>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68" y="642918"/>
            <a:ext cx="1543032" cy="5483246"/>
          </a:xfrm>
        </p:spPr>
        <p:txBody>
          <a:bodyPr vert="eaVert"/>
          <a:lstStyle/>
          <a:p>
            <a:r>
              <a:rPr kumimoji="0" lang="ko-KR" altLang="en-US" smtClean="0"/>
              <a:t>마스터 제목 스타일 편집</a:t>
            </a:r>
            <a:endParaRPr kumimoji="0" lang="en-US"/>
          </a:p>
        </p:txBody>
      </p:sp>
      <p:sp>
        <p:nvSpPr>
          <p:cNvPr id="3" name="Vertical Text Placeholder 2"/>
          <p:cNvSpPr>
            <a:spLocks noGrp="1"/>
          </p:cNvSpPr>
          <p:nvPr>
            <p:ph type="body" orient="vert" idx="1"/>
          </p:nvPr>
        </p:nvSpPr>
        <p:spPr>
          <a:xfrm>
            <a:off x="457200" y="642918"/>
            <a:ext cx="6615130" cy="5483246"/>
          </a:xfrm>
        </p:spPr>
        <p:txBody>
          <a:bodyPr vert="eaVert"/>
          <a:lstStyle/>
          <a:p>
            <a:pPr lvl="0" eaLnBrk="1" latinLnBrk="0" hangingPunct="1"/>
            <a:r>
              <a:rPr lang="ko-KR" altLang="en-US" smtClean="0"/>
              <a:t>마스터 텍스트 스타일을 편집합니다</a:t>
            </a:r>
          </a:p>
          <a:p>
            <a:pPr lvl="1" eaLnBrk="1" latinLnBrk="0" hangingPunct="1"/>
            <a:r>
              <a:rPr lang="ko-KR" altLang="en-US" smtClean="0"/>
              <a:t>둘째 수준</a:t>
            </a:r>
          </a:p>
          <a:p>
            <a:pPr lvl="2" eaLnBrk="1" latinLnBrk="0" hangingPunct="1"/>
            <a:r>
              <a:rPr lang="ko-KR" altLang="en-US" smtClean="0"/>
              <a:t>셋째 수준</a:t>
            </a:r>
          </a:p>
          <a:p>
            <a:pPr lvl="3" eaLnBrk="1" latinLnBrk="0" hangingPunct="1"/>
            <a:r>
              <a:rPr lang="ko-KR" altLang="en-US" smtClean="0"/>
              <a:t>넷째 수준</a:t>
            </a:r>
          </a:p>
          <a:p>
            <a:pPr lvl="4" eaLnBrk="1" latinLnBrk="0" hangingPunct="1"/>
            <a:r>
              <a:rPr lang="ko-KR" altLang="en-US" smtClean="0"/>
              <a:t>다섯째 수준</a:t>
            </a:r>
            <a:endParaRPr kumimoji="0" lang="en-US"/>
          </a:p>
        </p:txBody>
      </p:sp>
      <p:sp>
        <p:nvSpPr>
          <p:cNvPr id="4" name="Date Placeholder 3"/>
          <p:cNvSpPr>
            <a:spLocks noGrp="1"/>
          </p:cNvSpPr>
          <p:nvPr>
            <p:ph type="dt" sz="half" idx="10"/>
          </p:nvPr>
        </p:nvSpPr>
        <p:spPr/>
        <p:txBody>
          <a:bodyPr/>
          <a:lstStyle/>
          <a:p>
            <a:fld id="{3C9E6714-BA6E-4FEC-AE83-00A614AEC864}" type="datetimeFigureOut">
              <a:rPr lang="ko-KR" altLang="en-US" smtClean="0"/>
              <a:pPr/>
              <a:t>2011-10-28</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B8428A8F-A5D5-4B24-85D6-CEA64AFB8AC8}"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rtlCol="0" anchor="ctr">
            <a:normAutofit/>
          </a:bodyPr>
          <a:lstStyle/>
          <a:p>
            <a:r>
              <a:rPr kumimoji="0" lang="ko-KR" altLang="en-US" smtClean="0"/>
              <a:t>마스터 제목 스타일 편집</a:t>
            </a:r>
            <a:endParaRPr kumimoji="0" lang="en-US"/>
          </a:p>
        </p:txBody>
      </p:sp>
      <p:sp>
        <p:nvSpPr>
          <p:cNvPr id="3" name="Text Placeholder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ko-KR" altLang="en-US" smtClean="0"/>
              <a:t>마스터 텍스트 스타일을 편집합니다</a:t>
            </a:r>
          </a:p>
          <a:p>
            <a:pPr lvl="1" eaLnBrk="1" latinLnBrk="0" hangingPunct="1"/>
            <a:r>
              <a:rPr kumimoji="0" lang="ko-KR" altLang="en-US" smtClean="0"/>
              <a:t>둘째 수준</a:t>
            </a:r>
          </a:p>
          <a:p>
            <a:pPr lvl="2" eaLnBrk="1" latinLnBrk="0" hangingPunct="1"/>
            <a:r>
              <a:rPr kumimoji="0" lang="ko-KR" altLang="en-US" smtClean="0"/>
              <a:t>셋째 수준</a:t>
            </a:r>
          </a:p>
          <a:p>
            <a:pPr lvl="3" eaLnBrk="1" latinLnBrk="0" hangingPunct="1"/>
            <a:r>
              <a:rPr kumimoji="0" lang="ko-KR" altLang="en-US" smtClean="0"/>
              <a:t>넷째 수준</a:t>
            </a:r>
          </a:p>
          <a:p>
            <a:pPr lvl="4" eaLnBrk="1" latinLnBrk="0" hangingPunct="1"/>
            <a:r>
              <a:rPr kumimoji="0" lang="ko-KR" altLang="en-US" smtClean="0"/>
              <a:t>다섯째 수준</a:t>
            </a:r>
            <a:endParaRPr kumimoji="0" lang="en-US"/>
          </a:p>
        </p:txBody>
      </p:sp>
      <p:sp>
        <p:nvSpPr>
          <p:cNvPr id="4" name="Date Placeholder 3"/>
          <p:cNvSpPr>
            <a:spLocks noGrp="1"/>
          </p:cNvSpPr>
          <p:nvPr>
            <p:ph type="dt" sz="half" idx="2"/>
          </p:nvPr>
        </p:nvSpPr>
        <p:spPr>
          <a:xfrm>
            <a:off x="70104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3C9E6714-BA6E-4FEC-AE83-00A614AEC864}" type="datetimeFigureOut">
              <a:rPr lang="ko-KR" altLang="en-US" smtClean="0"/>
              <a:pPr/>
              <a:t>2011-10-28</a:t>
            </a:fld>
            <a:endParaRPr lang="ko-KR" altLang="en-US"/>
          </a:p>
        </p:txBody>
      </p:sp>
      <p:sp>
        <p:nvSpPr>
          <p:cNvPr id="5" name="Footer Placeholder 4"/>
          <p:cNvSpPr>
            <a:spLocks noGrp="1"/>
          </p:cNvSpPr>
          <p:nvPr>
            <p:ph type="ftr" sz="quarter" idx="3"/>
          </p:nvPr>
        </p:nvSpPr>
        <p:spPr>
          <a:xfrm>
            <a:off x="0" y="6356350"/>
            <a:ext cx="2895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a:xfrm>
            <a:off x="8501090" y="0"/>
            <a:ext cx="642910" cy="571480"/>
          </a:xfrm>
          <a:prstGeom prst="roundRect">
            <a:avLst>
              <a:gd name="adj" fmla="val 16667"/>
            </a:avLst>
          </a:prstGeom>
        </p:spPr>
        <p:txBody>
          <a:bodyPr vert="horz" rtlCol="0" anchor="ctr"/>
          <a:lstStyle>
            <a:lvl1pPr algn="ctr" eaLnBrk="1" latinLnBrk="0" hangingPunct="1">
              <a:defRPr kumimoji="0" sz="1200">
                <a:solidFill>
                  <a:schemeClr val="tx1">
                    <a:tint val="75000"/>
                  </a:schemeClr>
                </a:solidFill>
              </a:defRPr>
            </a:lvl1pPr>
          </a:lstStyle>
          <a:p>
            <a:fld id="{B8428A8F-A5D5-4B24-85D6-CEA64AFB8AC8}"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xStyles>
    <p:titleStyle>
      <a:lvl1pPr algn="ctr" rtl="0" eaLnBrk="1" latinLnBrk="1" hangingPunct="1">
        <a:spcBef>
          <a:spcPct val="0"/>
        </a:spcBef>
        <a:buNone/>
        <a:defRPr kumimoji="0" sz="4400" kern="1200">
          <a:gradFill flip="none" rotWithShape="1">
            <a:gsLst>
              <a:gs pos="0">
                <a:srgbClr val="000082"/>
              </a:gs>
              <a:gs pos="30000">
                <a:srgbClr val="66008F"/>
              </a:gs>
              <a:gs pos="64999">
                <a:srgbClr val="BA0066"/>
              </a:gs>
              <a:gs pos="89999">
                <a:srgbClr val="FF0000"/>
              </a:gs>
              <a:gs pos="100000">
                <a:srgbClr val="FF8200"/>
              </a:gs>
            </a:gsLst>
            <a:lin ang="5400000" scaled="1"/>
            <a:tileRect/>
          </a:gradFill>
          <a:effectLst>
            <a:outerShdw blurRad="50800" dist="50800" dir="2700000" algn="tl" rotWithShape="0">
              <a:srgbClr val="000000">
                <a:alpha val="43137"/>
              </a:srgbClr>
            </a:outerShdw>
          </a:effectLst>
          <a:latin typeface="+mj-lt"/>
          <a:ea typeface="+mj-ea"/>
          <a:cs typeface="+mj-cs"/>
        </a:defRPr>
      </a:lvl1pPr>
      <a:lvl2pPr eaLnBrk="1" latinLnBrk="1" hangingPunct="1">
        <a:defRPr kumimoji="0">
          <a:solidFill>
            <a:schemeClr val="tx2"/>
          </a:solidFill>
        </a:defRPr>
      </a:lvl2pPr>
      <a:lvl3pPr eaLnBrk="1" latinLnBrk="1" hangingPunct="1">
        <a:defRPr kumimoji="0">
          <a:solidFill>
            <a:schemeClr val="tx2"/>
          </a:solidFill>
        </a:defRPr>
      </a:lvl3pPr>
      <a:lvl4pPr eaLnBrk="1" latinLnBrk="1" hangingPunct="1">
        <a:defRPr kumimoji="0">
          <a:solidFill>
            <a:schemeClr val="tx2"/>
          </a:solidFill>
        </a:defRPr>
      </a:lvl4pPr>
      <a:lvl5pPr eaLnBrk="1" latinLnBrk="1" hangingPunct="1">
        <a:defRPr kumimoji="0">
          <a:solidFill>
            <a:schemeClr val="tx2"/>
          </a:solidFill>
        </a:defRPr>
      </a:lvl5pPr>
      <a:lvl6pPr eaLnBrk="1" latinLnBrk="1" hangingPunct="1">
        <a:defRPr kumimoji="0">
          <a:solidFill>
            <a:schemeClr val="tx2"/>
          </a:solidFill>
        </a:defRPr>
      </a:lvl6pPr>
      <a:lvl7pPr eaLnBrk="1" latinLnBrk="1" hangingPunct="1">
        <a:defRPr kumimoji="0">
          <a:solidFill>
            <a:schemeClr val="tx2"/>
          </a:solidFill>
        </a:defRPr>
      </a:lvl7pPr>
      <a:lvl8pPr eaLnBrk="1" latinLnBrk="1" hangingPunct="1">
        <a:defRPr kumimoji="0">
          <a:solidFill>
            <a:schemeClr val="tx2"/>
          </a:solidFill>
        </a:defRPr>
      </a:lvl8pPr>
      <a:lvl9pPr eaLnBrk="1" latinLnBrk="1" hangingPunct="1">
        <a:defRPr kumimoji="0">
          <a:solidFill>
            <a:schemeClr val="tx2"/>
          </a:solidFill>
        </a:defRPr>
      </a:lvl9pPr>
    </p:titleStyle>
    <p:bodyStyle>
      <a:lvl1pPr marL="342900" indent="-342900" algn="l" rtl="0" eaLnBrk="1" latinLnBrk="1" hangingPunct="1">
        <a:spcBef>
          <a:spcPct val="20000"/>
        </a:spcBef>
        <a:buClr>
          <a:schemeClr val="tx2"/>
        </a:buClr>
        <a:buSzPct val="50000"/>
        <a:buFont typeface="Wingdings"/>
        <a:buChar char="z"/>
        <a:defRPr kumimoji="0" sz="3200" kern="1200">
          <a:solidFill>
            <a:schemeClr val="tx1"/>
          </a:solidFill>
          <a:latin typeface="+mn-lt"/>
          <a:ea typeface="+mn-ea"/>
          <a:cs typeface="+mn-cs"/>
        </a:defRPr>
      </a:lvl1pPr>
      <a:lvl2pPr marL="742950" indent="-285750" algn="l" rtl="0" eaLnBrk="1" latinLnBrk="1" hangingPunct="1">
        <a:spcBef>
          <a:spcPct val="20000"/>
        </a:spcBef>
        <a:buClr>
          <a:schemeClr val="tx2"/>
        </a:buClr>
        <a:buSzPct val="50000"/>
        <a:buFont typeface="Wingdings 2"/>
        <a:buChar char="ø"/>
        <a:defRPr kumimoji="0" sz="2800" kern="1200">
          <a:solidFill>
            <a:schemeClr val="tx1"/>
          </a:solidFill>
          <a:latin typeface="+mn-lt"/>
          <a:ea typeface="+mn-ea"/>
          <a:cs typeface="+mn-cs"/>
        </a:defRPr>
      </a:lvl2pPr>
      <a:lvl3pPr marL="1143000" indent="-228600" algn="l" rtl="0" eaLnBrk="1" latinLnBrk="1" hangingPunct="1">
        <a:spcBef>
          <a:spcPct val="20000"/>
        </a:spcBef>
        <a:buClr>
          <a:schemeClr val="tx2"/>
        </a:buClr>
        <a:buSzPct val="50000"/>
        <a:buFont typeface="Wingdings"/>
        <a:buChar char="Y"/>
        <a:defRPr kumimoji="0" sz="2400" kern="1200">
          <a:solidFill>
            <a:schemeClr val="tx1"/>
          </a:solidFill>
          <a:latin typeface="+mn-lt"/>
          <a:ea typeface="+mn-ea"/>
          <a:cs typeface="+mn-cs"/>
        </a:defRPr>
      </a:lvl3pPr>
      <a:lvl4pPr marL="1600200" indent="-228600" algn="l" rtl="0" eaLnBrk="1" latinLnBrk="1" hangingPunct="1">
        <a:spcBef>
          <a:spcPct val="20000"/>
        </a:spcBef>
        <a:buClr>
          <a:schemeClr val="tx2"/>
        </a:buClr>
        <a:buSzPct val="50000"/>
        <a:buFont typeface="Wingdings 2"/>
        <a:buChar char="³"/>
        <a:defRPr kumimoji="0" sz="2000" kern="1200">
          <a:solidFill>
            <a:schemeClr val="tx1"/>
          </a:solidFill>
          <a:latin typeface="+mn-lt"/>
          <a:ea typeface="+mn-ea"/>
          <a:cs typeface="+mn-cs"/>
        </a:defRPr>
      </a:lvl4pPr>
      <a:lvl5pPr marL="2057400" indent="-228600" algn="l" rtl="0" eaLnBrk="1" latinLnBrk="1" hangingPunct="1">
        <a:spcBef>
          <a:spcPct val="20000"/>
        </a:spcBef>
        <a:buClr>
          <a:schemeClr val="tx2"/>
        </a:buClr>
        <a:buSzPct val="50000"/>
        <a:buFont typeface="Wingdings 2"/>
        <a:buChar char="¹"/>
        <a:defRPr kumimoji="0" sz="2000" kern="1200">
          <a:solidFill>
            <a:schemeClr val="tx1"/>
          </a:solidFill>
          <a:latin typeface="+mn-lt"/>
          <a:ea typeface="+mn-ea"/>
          <a:cs typeface="+mn-cs"/>
        </a:defRPr>
      </a:lvl5pPr>
      <a:lvl6pPr marL="2514600" indent="-228600" algn="l" rtl="0" eaLnBrk="1" latinLnBrk="1"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1"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1"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1"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1" hangingPunct="1">
        <a:defRPr kumimoji="0" kern="1200">
          <a:solidFill>
            <a:schemeClr val="tx1"/>
          </a:solidFill>
          <a:latin typeface="+mn-lt"/>
          <a:ea typeface="+mn-ea"/>
          <a:cs typeface="+mn-cs"/>
        </a:defRPr>
      </a:lvl1pPr>
      <a:lvl2pPr marL="457200" algn="l" rtl="0" eaLnBrk="1" latinLnBrk="1" hangingPunct="1">
        <a:defRPr kumimoji="0" kern="1200">
          <a:solidFill>
            <a:schemeClr val="tx1"/>
          </a:solidFill>
          <a:latin typeface="+mn-lt"/>
          <a:ea typeface="+mn-ea"/>
          <a:cs typeface="+mn-cs"/>
        </a:defRPr>
      </a:lvl2pPr>
      <a:lvl3pPr marL="914400" algn="l" rtl="0" eaLnBrk="1" latinLnBrk="1" hangingPunct="1">
        <a:defRPr kumimoji="0" kern="1200">
          <a:solidFill>
            <a:schemeClr val="tx1"/>
          </a:solidFill>
          <a:latin typeface="+mn-lt"/>
          <a:ea typeface="+mn-ea"/>
          <a:cs typeface="+mn-cs"/>
        </a:defRPr>
      </a:lvl3pPr>
      <a:lvl4pPr marL="1371600" algn="l" rtl="0" eaLnBrk="1" latinLnBrk="1" hangingPunct="1">
        <a:defRPr kumimoji="0" kern="1200">
          <a:solidFill>
            <a:schemeClr val="tx1"/>
          </a:solidFill>
          <a:latin typeface="+mn-lt"/>
          <a:ea typeface="+mn-ea"/>
          <a:cs typeface="+mn-cs"/>
        </a:defRPr>
      </a:lvl4pPr>
      <a:lvl5pPr marL="1828800" algn="l" rtl="0" eaLnBrk="1" latinLnBrk="1" hangingPunct="1">
        <a:defRPr kumimoji="0" kern="1200">
          <a:solidFill>
            <a:schemeClr val="tx1"/>
          </a:solidFill>
          <a:latin typeface="+mn-lt"/>
          <a:ea typeface="+mn-ea"/>
          <a:cs typeface="+mn-cs"/>
        </a:defRPr>
      </a:lvl5pPr>
      <a:lvl6pPr marL="2286000" algn="l" rtl="0" eaLnBrk="1" latinLnBrk="1" hangingPunct="1">
        <a:defRPr kumimoji="0" kern="1200">
          <a:solidFill>
            <a:schemeClr val="tx1"/>
          </a:solidFill>
          <a:latin typeface="+mn-lt"/>
          <a:ea typeface="+mn-ea"/>
          <a:cs typeface="+mn-cs"/>
        </a:defRPr>
      </a:lvl6pPr>
      <a:lvl7pPr marL="2743200" algn="l" rtl="0" eaLnBrk="1" latinLnBrk="1" hangingPunct="1">
        <a:defRPr kumimoji="0" kern="1200">
          <a:solidFill>
            <a:schemeClr val="tx1"/>
          </a:solidFill>
          <a:latin typeface="+mn-lt"/>
          <a:ea typeface="+mn-ea"/>
          <a:cs typeface="+mn-cs"/>
        </a:defRPr>
      </a:lvl7pPr>
      <a:lvl8pPr marL="3200400" algn="l" rtl="0" eaLnBrk="1" latinLnBrk="1" hangingPunct="1">
        <a:defRPr kumimoji="0" kern="1200">
          <a:solidFill>
            <a:schemeClr val="tx1"/>
          </a:solidFill>
          <a:latin typeface="+mn-lt"/>
          <a:ea typeface="+mn-ea"/>
          <a:cs typeface="+mn-cs"/>
        </a:defRPr>
      </a:lvl8pPr>
      <a:lvl9pPr marL="3657600" algn="l" rtl="0" eaLnBrk="1" latinLnBrk="1"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그림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979712" y="1476162"/>
            <a:ext cx="7164288" cy="5370409"/>
          </a:xfrm>
          <a:prstGeom prst="rect">
            <a:avLst/>
          </a:prstGeom>
        </p:spPr>
      </p:pic>
      <p:sp>
        <p:nvSpPr>
          <p:cNvPr id="2" name="제목 1"/>
          <p:cNvSpPr>
            <a:spLocks noGrp="1"/>
          </p:cNvSpPr>
          <p:nvPr>
            <p:ph type="ctrTitle"/>
          </p:nvPr>
        </p:nvSpPr>
        <p:spPr>
          <a:xfrm>
            <a:off x="1475656" y="548680"/>
            <a:ext cx="6257846" cy="2088232"/>
          </a:xfrm>
        </p:spPr>
        <p:txBody>
          <a:bodyPr>
            <a:noAutofit/>
          </a:bodyPr>
          <a:lstStyle/>
          <a:p>
            <a:pPr algn="l"/>
            <a:r>
              <a:rPr lang="ko-KR" altLang="en-US" sz="5400" b="1" dirty="0" smtClean="0">
                <a:solidFill>
                  <a:schemeClr val="bg1"/>
                </a:solidFill>
              </a:rPr>
              <a:t>강직성 척추염 환자</a:t>
            </a:r>
            <a:r>
              <a:rPr lang="en-US" altLang="ko-KR" sz="5400" b="1" dirty="0" smtClean="0">
                <a:solidFill>
                  <a:schemeClr val="bg1"/>
                </a:solidFill>
              </a:rPr>
              <a:t/>
            </a:r>
            <a:br>
              <a:rPr lang="en-US" altLang="ko-KR" sz="5400" b="1" dirty="0" smtClean="0">
                <a:solidFill>
                  <a:schemeClr val="bg1"/>
                </a:solidFill>
              </a:rPr>
            </a:br>
            <a:r>
              <a:rPr lang="ko-KR" altLang="en-US" sz="5400" b="1" dirty="0" smtClean="0">
                <a:solidFill>
                  <a:schemeClr val="bg1"/>
                </a:solidFill>
              </a:rPr>
              <a:t>임신과 출산</a:t>
            </a:r>
            <a:endParaRPr lang="ko-KR" altLang="en-US" sz="5400" b="1" dirty="0">
              <a:solidFill>
                <a:schemeClr val="bg1"/>
              </a:solidFill>
            </a:endParaRPr>
          </a:p>
        </p:txBody>
      </p:sp>
      <p:sp>
        <p:nvSpPr>
          <p:cNvPr id="3" name="부제목 2"/>
          <p:cNvSpPr>
            <a:spLocks noGrp="1"/>
          </p:cNvSpPr>
          <p:nvPr>
            <p:ph type="subTitle" idx="1"/>
          </p:nvPr>
        </p:nvSpPr>
        <p:spPr>
          <a:xfrm>
            <a:off x="2361456" y="4869160"/>
            <a:ext cx="6400800" cy="1752600"/>
          </a:xfrm>
        </p:spPr>
        <p:txBody>
          <a:bodyPr/>
          <a:lstStyle/>
          <a:p>
            <a:pPr algn="r"/>
            <a:r>
              <a:rPr lang="en-US" altLang="ko-KR" b="1" dirty="0" smtClean="0">
                <a:solidFill>
                  <a:schemeClr val="bg1"/>
                </a:solidFill>
              </a:rPr>
              <a:t>2011.10.29</a:t>
            </a:r>
          </a:p>
          <a:p>
            <a:pPr algn="r"/>
            <a:r>
              <a:rPr lang="ko-KR" altLang="en-US" b="1" dirty="0" smtClean="0">
                <a:solidFill>
                  <a:schemeClr val="bg1"/>
                </a:solidFill>
              </a:rPr>
              <a:t>한양대학교병원 </a:t>
            </a:r>
            <a:r>
              <a:rPr lang="ko-KR" altLang="en-US" b="1" dirty="0" err="1" smtClean="0">
                <a:solidFill>
                  <a:schemeClr val="bg1"/>
                </a:solidFill>
              </a:rPr>
              <a:t>류마티스내과</a:t>
            </a:r>
            <a:endParaRPr lang="en-US" altLang="ko-KR" b="1" dirty="0" smtClean="0">
              <a:solidFill>
                <a:schemeClr val="bg1"/>
              </a:solidFill>
            </a:endParaRPr>
          </a:p>
          <a:p>
            <a:pPr algn="r"/>
            <a:r>
              <a:rPr lang="ko-KR" altLang="en-US" b="1" dirty="0" smtClean="0">
                <a:solidFill>
                  <a:schemeClr val="bg1"/>
                </a:solidFill>
              </a:rPr>
              <a:t>김태환 </a:t>
            </a:r>
            <a:endParaRPr lang="ko-KR" altLang="en-US" b="1" dirty="0">
              <a:solidFill>
                <a:schemeClr val="bg1"/>
              </a:solidFill>
            </a:endParaRPr>
          </a:p>
        </p:txBody>
      </p:sp>
    </p:spTree>
    <p:extLst>
      <p:ext uri="{BB962C8B-B14F-4D97-AF65-F5344CB8AC3E}">
        <p14:creationId xmlns:p14="http://schemas.microsoft.com/office/powerpoint/2010/main" xmlns="" val="42052077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강직성 척추염</a:t>
            </a:r>
            <a:endParaRPr lang="ko-KR" altLang="en-US" dirty="0"/>
          </a:p>
        </p:txBody>
      </p:sp>
      <p:sp>
        <p:nvSpPr>
          <p:cNvPr id="3" name="내용 개체 틀 2"/>
          <p:cNvSpPr>
            <a:spLocks noGrp="1"/>
          </p:cNvSpPr>
          <p:nvPr>
            <p:ph idx="1"/>
          </p:nvPr>
        </p:nvSpPr>
        <p:spPr>
          <a:xfrm>
            <a:off x="467544" y="1628800"/>
            <a:ext cx="8229600" cy="4525963"/>
          </a:xfrm>
        </p:spPr>
        <p:txBody>
          <a:bodyPr/>
          <a:lstStyle/>
          <a:p>
            <a:r>
              <a:rPr lang="ko-KR" altLang="en-US" dirty="0" smtClean="0">
                <a:latin typeface="휴먼매직체" pitchFamily="18" charset="-127"/>
                <a:ea typeface="휴먼매직체" pitchFamily="18" charset="-127"/>
              </a:rPr>
              <a:t>만성적</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전신적</a:t>
            </a:r>
            <a:r>
              <a:rPr lang="en-US" altLang="ko-KR" dirty="0" smtClean="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염증성</a:t>
            </a:r>
            <a:r>
              <a:rPr lang="ko-KR" altLang="en-US" dirty="0" smtClean="0">
                <a:latin typeface="휴먼매직체" pitchFamily="18" charset="-127"/>
                <a:ea typeface="휴먼매직체" pitchFamily="18" charset="-127"/>
              </a:rPr>
              <a:t> 질환</a:t>
            </a:r>
            <a:endParaRPr lang="en-US" altLang="ko-KR" dirty="0" smtClean="0">
              <a:latin typeface="휴먼매직체" pitchFamily="18" charset="-127"/>
              <a:ea typeface="휴먼매직체" pitchFamily="18" charset="-127"/>
            </a:endParaRPr>
          </a:p>
          <a:p>
            <a:r>
              <a:rPr lang="ko-KR" altLang="en-US" dirty="0" smtClean="0">
                <a:latin typeface="휴먼매직체" pitchFamily="18" charset="-127"/>
                <a:ea typeface="휴먼매직체" pitchFamily="18" charset="-127"/>
              </a:rPr>
              <a:t>젊은 연령에서 발병</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남성</a:t>
            </a:r>
            <a:r>
              <a:rPr lang="en-US" altLang="ko-KR" dirty="0" smtClean="0">
                <a:latin typeface="휴먼매직체" pitchFamily="18" charset="-127"/>
                <a:ea typeface="휴먼매직체" pitchFamily="18" charset="-127"/>
              </a:rPr>
              <a:t>&gt;</a:t>
            </a:r>
            <a:r>
              <a:rPr lang="ko-KR" altLang="en-US" dirty="0" smtClean="0">
                <a:latin typeface="휴먼매직체" pitchFamily="18" charset="-127"/>
                <a:ea typeface="휴먼매직체" pitchFamily="18" charset="-127"/>
              </a:rPr>
              <a:t>여성</a:t>
            </a:r>
            <a:endParaRPr lang="en-US" altLang="ko-KR" dirty="0" smtClean="0">
              <a:latin typeface="휴먼매직체" pitchFamily="18" charset="-127"/>
              <a:ea typeface="휴먼매직체" pitchFamily="18" charset="-127"/>
            </a:endParaRPr>
          </a:p>
          <a:p>
            <a:r>
              <a:rPr lang="ko-KR" altLang="en-US" dirty="0" smtClean="0">
                <a:latin typeface="휴먼매직체" pitchFamily="18" charset="-127"/>
                <a:ea typeface="휴먼매직체" pitchFamily="18" charset="-127"/>
              </a:rPr>
              <a:t>주로 척추 관절과 </a:t>
            </a:r>
            <a:r>
              <a:rPr lang="ko-KR" altLang="en-US" dirty="0" err="1" smtClean="0">
                <a:latin typeface="휴먼매직체" pitchFamily="18" charset="-127"/>
                <a:ea typeface="휴먼매직체" pitchFamily="18" charset="-127"/>
              </a:rPr>
              <a:t>천장골을</a:t>
            </a:r>
            <a:r>
              <a:rPr lang="ko-KR" altLang="en-US" dirty="0" smtClean="0">
                <a:latin typeface="휴먼매직체" pitchFamily="18" charset="-127"/>
                <a:ea typeface="휴먼매직체" pitchFamily="18" charset="-127"/>
              </a:rPr>
              <a:t> 침범</a:t>
            </a:r>
            <a:endParaRPr lang="en-US" altLang="ko-KR" dirty="0" smtClean="0">
              <a:latin typeface="휴먼매직체" pitchFamily="18" charset="-127"/>
              <a:ea typeface="휴먼매직체" pitchFamily="18" charset="-127"/>
            </a:endParaRPr>
          </a:p>
          <a:p>
            <a:r>
              <a:rPr lang="ko-KR" altLang="en-US" dirty="0" smtClean="0">
                <a:latin typeface="휴먼매직체" pitchFamily="18" charset="-127"/>
                <a:ea typeface="휴먼매직체" pitchFamily="18" charset="-127"/>
              </a:rPr>
              <a:t>이외</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말초관절염</a:t>
            </a:r>
            <a:r>
              <a:rPr lang="en-US" altLang="ko-KR" dirty="0" smtClean="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부착부염</a:t>
            </a:r>
            <a:r>
              <a:rPr lang="en-US" altLang="ko-KR" dirty="0" smtClean="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포도막염</a:t>
            </a:r>
            <a:r>
              <a:rPr lang="en-US" altLang="ko-KR" dirty="0" smtClean="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염증성</a:t>
            </a:r>
            <a:r>
              <a:rPr lang="ko-KR" altLang="en-US" dirty="0" smtClean="0">
                <a:latin typeface="휴먼매직체" pitchFamily="18" charset="-127"/>
                <a:ea typeface="휴먼매직체" pitchFamily="18" charset="-127"/>
              </a:rPr>
              <a:t> 장염</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건선 등의 증상 </a:t>
            </a:r>
            <a:endParaRPr lang="en-US" altLang="ko-KR" dirty="0" smtClean="0">
              <a:latin typeface="휴먼매직체" pitchFamily="18" charset="-127"/>
              <a:ea typeface="휴먼매직체" pitchFamily="18" charset="-127"/>
            </a:endParaRPr>
          </a:p>
          <a:p>
            <a:r>
              <a:rPr lang="ko-KR" altLang="en-US" dirty="0" smtClean="0">
                <a:latin typeface="휴먼매직체" pitchFamily="18" charset="-127"/>
                <a:ea typeface="휴먼매직체" pitchFamily="18" charset="-127"/>
              </a:rPr>
              <a:t>일반적으로 소염 진통제에 잘 반응</a:t>
            </a:r>
            <a:r>
              <a:rPr lang="en-US" altLang="ko-KR" dirty="0" smtClean="0">
                <a:latin typeface="휴먼매직체" pitchFamily="18" charset="-127"/>
                <a:ea typeface="휴먼매직체" pitchFamily="18" charset="-127"/>
              </a:rPr>
              <a:t>, DMARDs,</a:t>
            </a:r>
          </a:p>
          <a:p>
            <a:pPr marL="0" indent="0">
              <a:buNone/>
            </a:pPr>
            <a:r>
              <a:rPr lang="en-US" altLang="ko-KR" dirty="0">
                <a:latin typeface="휴먼매직체" pitchFamily="18" charset="-127"/>
                <a:ea typeface="휴먼매직체" pitchFamily="18" charset="-127"/>
              </a:rPr>
              <a:t> </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생물학적 제제 사용 가능</a:t>
            </a:r>
            <a:endParaRPr lang="ko-KR" altLang="en-US" dirty="0">
              <a:latin typeface="휴먼매직체" pitchFamily="18" charset="-127"/>
              <a:ea typeface="휴먼매직체" pitchFamily="18" charset="-127"/>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5324475" y="3162300"/>
            <a:ext cx="3819525" cy="3695700"/>
          </a:xfrm>
          <a:prstGeom prst="rect">
            <a:avLst/>
          </a:prstGeom>
          <a:noFill/>
          <a:ln w="9525">
            <a:noFill/>
            <a:miter lim="800000"/>
            <a:headEnd/>
            <a:tailEnd/>
          </a:ln>
          <a:effectLst/>
        </p:spPr>
      </p:pic>
      <p:sp>
        <p:nvSpPr>
          <p:cNvPr id="4" name="제목 3"/>
          <p:cNvSpPr>
            <a:spLocks noGrp="1"/>
          </p:cNvSpPr>
          <p:nvPr>
            <p:ph type="title"/>
          </p:nvPr>
        </p:nvSpPr>
        <p:spPr>
          <a:xfrm>
            <a:off x="467544" y="1772816"/>
            <a:ext cx="8229600" cy="1143000"/>
          </a:xfrm>
        </p:spPr>
        <p:txBody>
          <a:bodyPr>
            <a:normAutofit fontScale="90000"/>
          </a:bodyPr>
          <a:lstStyle/>
          <a:p>
            <a:r>
              <a:rPr lang="en-US" altLang="ko-KR" dirty="0" smtClean="0"/>
              <a:t>Q1. </a:t>
            </a:r>
            <a:r>
              <a:rPr lang="ko-KR" altLang="en-US" dirty="0" smtClean="0"/>
              <a:t>강직성 척추염 환자에서 임신과 정상적인 결혼 생활이 가능한가요</a:t>
            </a:r>
            <a:r>
              <a:rPr lang="en-US" altLang="ko-KR" dirty="0" smtClean="0"/>
              <a:t>?</a:t>
            </a:r>
            <a:endParaRPr lang="ko-KR"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0" y="274638"/>
            <a:ext cx="9144000" cy="1143000"/>
          </a:xfrm>
        </p:spPr>
        <p:txBody>
          <a:bodyPr>
            <a:normAutofit fontScale="90000"/>
          </a:bodyPr>
          <a:lstStyle/>
          <a:p>
            <a:r>
              <a:rPr lang="ko-KR" altLang="en-US" dirty="0" smtClean="0"/>
              <a:t>남성 강직성 척추염에서의 성적 문제</a:t>
            </a:r>
            <a:endParaRPr lang="ko-KR" altLang="en-US" dirty="0"/>
          </a:p>
        </p:txBody>
      </p:sp>
      <p:sp>
        <p:nvSpPr>
          <p:cNvPr id="3" name="내용 개체 틀 2"/>
          <p:cNvSpPr>
            <a:spLocks noGrp="1"/>
          </p:cNvSpPr>
          <p:nvPr>
            <p:ph idx="1"/>
          </p:nvPr>
        </p:nvSpPr>
        <p:spPr>
          <a:xfrm>
            <a:off x="457200" y="1600200"/>
            <a:ext cx="8219256" cy="5069160"/>
          </a:xfrm>
        </p:spPr>
        <p:txBody>
          <a:bodyPr>
            <a:normAutofit/>
          </a:bodyPr>
          <a:lstStyle/>
          <a:p>
            <a:r>
              <a:rPr lang="ko-KR" altLang="en-US" dirty="0" smtClean="0">
                <a:latin typeface="휴먼매직체" pitchFamily="18" charset="-127"/>
                <a:ea typeface="휴먼매직체" pitchFamily="18" charset="-127"/>
              </a:rPr>
              <a:t>질병으로 </a:t>
            </a:r>
            <a:r>
              <a:rPr lang="ko-KR" altLang="en-US" dirty="0">
                <a:latin typeface="휴먼매직체" pitchFamily="18" charset="-127"/>
                <a:ea typeface="휴먼매직체" pitchFamily="18" charset="-127"/>
              </a:rPr>
              <a:t>인한 건강의 질 감소</a:t>
            </a:r>
            <a:r>
              <a:rPr lang="en-US" altLang="ko-KR" dirty="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성욕 감소</a:t>
            </a:r>
            <a:r>
              <a:rPr lang="en-US" altLang="ko-KR" dirty="0" smtClean="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우울감</a:t>
            </a:r>
            <a:r>
              <a:rPr lang="en-US" altLang="ko-KR" dirty="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 </a:t>
            </a:r>
            <a:r>
              <a:rPr lang="ko-KR" altLang="en-US" dirty="0">
                <a:latin typeface="휴먼매직체" pitchFamily="18" charset="-127"/>
                <a:ea typeface="휴먼매직체" pitchFamily="18" charset="-127"/>
              </a:rPr>
              <a:t>신체 기능의 저하</a:t>
            </a:r>
            <a:r>
              <a:rPr lang="en-US" altLang="ko-KR" dirty="0">
                <a:latin typeface="휴먼매직체" pitchFamily="18" charset="-127"/>
                <a:ea typeface="휴먼매직체" pitchFamily="18" charset="-127"/>
              </a:rPr>
              <a:t>, </a:t>
            </a:r>
            <a:r>
              <a:rPr lang="ko-KR" altLang="en-US" dirty="0">
                <a:latin typeface="휴먼매직체" pitchFamily="18" charset="-127"/>
                <a:ea typeface="휴먼매직체" pitchFamily="18" charset="-127"/>
              </a:rPr>
              <a:t>침범 관절에 따라 성적 문제 발생</a:t>
            </a:r>
            <a:r>
              <a:rPr lang="en-US" altLang="ko-KR" dirty="0" smtClean="0">
                <a:latin typeface="휴먼매직체" pitchFamily="18" charset="-127"/>
                <a:ea typeface="휴먼매직체" pitchFamily="18" charset="-127"/>
              </a:rPr>
              <a:t>.</a:t>
            </a:r>
          </a:p>
          <a:p>
            <a:r>
              <a:rPr lang="ko-KR" altLang="en-US" dirty="0" smtClean="0">
                <a:latin typeface="휴먼매직체" pitchFamily="18" charset="-127"/>
                <a:ea typeface="휴먼매직체" pitchFamily="18" charset="-127"/>
              </a:rPr>
              <a:t>허리나 </a:t>
            </a:r>
            <a:r>
              <a:rPr lang="ko-KR" altLang="en-US" dirty="0">
                <a:latin typeface="휴먼매직체" pitchFamily="18" charset="-127"/>
                <a:ea typeface="휴먼매직체" pitchFamily="18" charset="-127"/>
              </a:rPr>
              <a:t>골반 침범의 경우 통계적으로 유의하게 성생활에 </a:t>
            </a:r>
            <a:r>
              <a:rPr lang="ko-KR" altLang="en-US" dirty="0" smtClean="0">
                <a:latin typeface="휴먼매직체" pitchFamily="18" charset="-127"/>
                <a:ea typeface="휴먼매직체" pitchFamily="18" charset="-127"/>
              </a:rPr>
              <a:t>장애</a:t>
            </a:r>
            <a:r>
              <a:rPr lang="en-US" altLang="ko-KR" dirty="0" smtClean="0">
                <a:latin typeface="휴먼매직체" pitchFamily="18" charset="-127"/>
                <a:ea typeface="휴먼매직체" pitchFamily="18" charset="-127"/>
              </a:rPr>
              <a:t> : </a:t>
            </a:r>
            <a:r>
              <a:rPr lang="ko-KR" altLang="en-US" dirty="0" smtClean="0">
                <a:latin typeface="휴먼매직체" pitchFamily="18" charset="-127"/>
                <a:ea typeface="휴먼매직체" pitchFamily="18" charset="-127"/>
              </a:rPr>
              <a:t>질환 </a:t>
            </a:r>
            <a:r>
              <a:rPr lang="ko-KR" altLang="en-US" dirty="0" err="1">
                <a:latin typeface="휴먼매직체" pitchFamily="18" charset="-127"/>
                <a:ea typeface="휴먼매직체" pitchFamily="18" charset="-127"/>
              </a:rPr>
              <a:t>활성도와도</a:t>
            </a:r>
            <a:r>
              <a:rPr lang="ko-KR" altLang="en-US" dirty="0">
                <a:latin typeface="휴먼매직체" pitchFamily="18" charset="-127"/>
                <a:ea typeface="휴먼매직체" pitchFamily="18" charset="-127"/>
              </a:rPr>
              <a:t> 연관</a:t>
            </a:r>
            <a:r>
              <a:rPr lang="en-US" altLang="ko-KR" dirty="0" smtClean="0">
                <a:latin typeface="휴먼매직체" pitchFamily="18" charset="-127"/>
                <a:ea typeface="휴먼매직체" pitchFamily="18" charset="-127"/>
              </a:rPr>
              <a:t>.</a:t>
            </a:r>
          </a:p>
          <a:p>
            <a:endParaRPr lang="en-US" altLang="ko-KR" dirty="0" smtClean="0">
              <a:latin typeface="휴먼매직체" pitchFamily="18" charset="-127"/>
              <a:ea typeface="휴먼매직체" pitchFamily="18" charset="-127"/>
            </a:endParaRPr>
          </a:p>
          <a:p>
            <a:r>
              <a:rPr lang="ko-KR" altLang="en-US" dirty="0" smtClean="0">
                <a:latin typeface="휴먼매직체" pitchFamily="18" charset="-127"/>
                <a:ea typeface="휴먼매직체" pitchFamily="18" charset="-127"/>
              </a:rPr>
              <a:t>척추 </a:t>
            </a:r>
            <a:r>
              <a:rPr lang="ko-KR" altLang="en-US" dirty="0">
                <a:latin typeface="휴먼매직체" pitchFamily="18" charset="-127"/>
                <a:ea typeface="휴먼매직체" pitchFamily="18" charset="-127"/>
              </a:rPr>
              <a:t>관절병증에서 </a:t>
            </a:r>
            <a:r>
              <a:rPr lang="ko-KR" altLang="en-US" dirty="0" err="1">
                <a:latin typeface="휴먼매직체" pitchFamily="18" charset="-127"/>
                <a:ea typeface="휴먼매직체" pitchFamily="18" charset="-127"/>
              </a:rPr>
              <a:t>성선기능저하증의</a:t>
            </a:r>
            <a:r>
              <a:rPr lang="ko-KR" altLang="en-US" dirty="0">
                <a:latin typeface="휴먼매직체" pitchFamily="18" charset="-127"/>
                <a:ea typeface="휴먼매직체" pitchFamily="18" charset="-127"/>
              </a:rPr>
              <a:t> 정도와 </a:t>
            </a:r>
            <a:r>
              <a:rPr lang="ko-KR" altLang="en-US" dirty="0" err="1">
                <a:latin typeface="휴먼매직체" pitchFamily="18" charset="-127"/>
                <a:ea typeface="휴먼매직체" pitchFamily="18" charset="-127"/>
              </a:rPr>
              <a:t>관련있다는</a:t>
            </a:r>
            <a:r>
              <a:rPr lang="ko-KR" altLang="en-US" dirty="0">
                <a:latin typeface="휴먼매직체" pitchFamily="18" charset="-127"/>
                <a:ea typeface="휴먼매직체" pitchFamily="18" charset="-127"/>
              </a:rPr>
              <a:t> 보고들이 있음</a:t>
            </a:r>
            <a:r>
              <a:rPr lang="en-US" altLang="ko-KR" dirty="0">
                <a:latin typeface="휴먼매직체" pitchFamily="18" charset="-127"/>
                <a:ea typeface="휴먼매직체" pitchFamily="18" charset="-127"/>
              </a:rPr>
              <a:t>.</a:t>
            </a:r>
          </a:p>
          <a:p>
            <a:r>
              <a:rPr lang="ko-KR" altLang="en-US" dirty="0">
                <a:latin typeface="휴먼매직체" pitchFamily="18" charset="-127"/>
                <a:ea typeface="휴먼매직체" pitchFamily="18" charset="-127"/>
              </a:rPr>
              <a:t>수태 능력의 차이는 없음</a:t>
            </a:r>
            <a:r>
              <a:rPr lang="en-US" altLang="ko-KR" dirty="0">
                <a:latin typeface="휴먼매직체" pitchFamily="18" charset="-127"/>
                <a:ea typeface="휴먼매직체" pitchFamily="18" charset="-127"/>
              </a:rPr>
              <a:t>.</a:t>
            </a:r>
          </a:p>
          <a:p>
            <a:endParaRPr lang="ko-KR" altLang="en-US" dirty="0">
              <a:latin typeface="휴먼매직체" pitchFamily="18" charset="-127"/>
              <a:ea typeface="휴먼매직체" pitchFamily="18" charset="-127"/>
            </a:endParaRPr>
          </a:p>
        </p:txBody>
      </p:sp>
    </p:spTree>
    <p:extLst>
      <p:ext uri="{BB962C8B-B14F-4D97-AF65-F5344CB8AC3E}">
        <p14:creationId xmlns:p14="http://schemas.microsoft.com/office/powerpoint/2010/main" xmlns="" val="32899333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여성 강직성 척추염에서의 임신</a:t>
            </a:r>
            <a:endParaRPr lang="ko-KR" altLang="en-US" dirty="0"/>
          </a:p>
        </p:txBody>
      </p:sp>
      <p:sp>
        <p:nvSpPr>
          <p:cNvPr id="3" name="내용 개체 틀 2"/>
          <p:cNvSpPr>
            <a:spLocks noGrp="1"/>
          </p:cNvSpPr>
          <p:nvPr>
            <p:ph idx="1"/>
          </p:nvPr>
        </p:nvSpPr>
        <p:spPr>
          <a:xfrm>
            <a:off x="457200" y="1844824"/>
            <a:ext cx="8229600" cy="4281339"/>
          </a:xfrm>
        </p:spPr>
        <p:txBody>
          <a:bodyPr>
            <a:normAutofit/>
          </a:bodyPr>
          <a:lstStyle/>
          <a:p>
            <a:r>
              <a:rPr lang="ko-KR" altLang="en-US" dirty="0" smtClean="0">
                <a:latin typeface="휴먼매직체" pitchFamily="18" charset="-127"/>
                <a:ea typeface="휴먼매직체" pitchFamily="18" charset="-127"/>
              </a:rPr>
              <a:t>수태능력</a:t>
            </a:r>
            <a:endParaRPr lang="en-US" altLang="ko-KR" dirty="0" smtClean="0">
              <a:latin typeface="휴먼매직체" pitchFamily="18" charset="-127"/>
              <a:ea typeface="휴먼매직체" pitchFamily="18" charset="-127"/>
            </a:endParaRPr>
          </a:p>
          <a:p>
            <a:pPr lvl="1">
              <a:buFont typeface="Wingdings" pitchFamily="2" charset="2"/>
              <a:buChar char="§"/>
            </a:pP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대부분의</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여성에서 </a:t>
            </a:r>
            <a:r>
              <a:rPr lang="ko-KR" altLang="en-US" dirty="0" err="1" smtClean="0">
                <a:latin typeface="휴먼매직체" pitchFamily="18" charset="-127"/>
                <a:ea typeface="휴먼매직체" pitchFamily="18" charset="-127"/>
              </a:rPr>
              <a:t>류마티스</a:t>
            </a:r>
            <a:r>
              <a:rPr lang="ko-KR" altLang="en-US" dirty="0" smtClean="0">
                <a:latin typeface="휴먼매직체" pitchFamily="18" charset="-127"/>
                <a:ea typeface="휴먼매직체" pitchFamily="18" charset="-127"/>
              </a:rPr>
              <a:t> 질환이 있어도 유지됨</a:t>
            </a:r>
            <a:r>
              <a:rPr lang="en-US" altLang="ko-KR" dirty="0" smtClean="0">
                <a:latin typeface="휴먼매직체" pitchFamily="18" charset="-127"/>
                <a:ea typeface="휴먼매직체" pitchFamily="18" charset="-127"/>
              </a:rPr>
              <a:t>.</a:t>
            </a:r>
          </a:p>
          <a:p>
            <a:pPr lvl="1">
              <a:buFont typeface="Wingdings" pitchFamily="2" charset="2"/>
              <a:buChar char="§"/>
            </a:pPr>
            <a:r>
              <a:rPr lang="ko-KR" altLang="en-US" dirty="0" smtClean="0">
                <a:latin typeface="휴먼매직체" pitchFamily="18" charset="-127"/>
                <a:ea typeface="휴먼매직체" pitchFamily="18" charset="-127"/>
              </a:rPr>
              <a:t>건강한 사람들에 비해 불임률이 높지 않음</a:t>
            </a:r>
            <a:r>
              <a:rPr lang="en-US" altLang="ko-KR" dirty="0" smtClean="0">
                <a:latin typeface="휴먼매직체" pitchFamily="18" charset="-127"/>
                <a:ea typeface="휴먼매직체" pitchFamily="18" charset="-127"/>
              </a:rPr>
              <a:t>.</a:t>
            </a:r>
            <a:r>
              <a:rPr lang="ko-KR" altLang="en-US" dirty="0" smtClean="0">
                <a:latin typeface="휴먼매직체" pitchFamily="18" charset="-127"/>
                <a:ea typeface="휴먼매직체" pitchFamily="18" charset="-127"/>
              </a:rPr>
              <a:t> </a:t>
            </a:r>
            <a:r>
              <a:rPr lang="en-US" altLang="ko-KR" dirty="0" smtClean="0">
                <a:latin typeface="휴먼매직체" pitchFamily="18" charset="-127"/>
                <a:ea typeface="휴먼매직체" pitchFamily="18" charset="-127"/>
              </a:rPr>
              <a:t> </a:t>
            </a:r>
          </a:p>
          <a:p>
            <a:pPr lvl="1">
              <a:buFont typeface="Wingdings" pitchFamily="2" charset="2"/>
              <a:buChar char="§"/>
            </a:pPr>
            <a:r>
              <a:rPr lang="ko-KR" altLang="en-US" dirty="0" smtClean="0">
                <a:latin typeface="휴먼매직체" pitchFamily="18" charset="-127"/>
                <a:ea typeface="휴먼매직체" pitchFamily="18" charset="-127"/>
              </a:rPr>
              <a:t>복용하는 약물에 따라 태아에 영향을 미칠 수 있음</a:t>
            </a:r>
            <a:r>
              <a:rPr lang="en-US" altLang="ko-KR" dirty="0" smtClean="0">
                <a:latin typeface="휴먼매직체" pitchFamily="18" charset="-127"/>
                <a:ea typeface="휴먼매직체" pitchFamily="18" charset="-127"/>
              </a:rPr>
              <a:t>.</a:t>
            </a:r>
          </a:p>
        </p:txBody>
      </p:sp>
    </p:spTree>
    <p:extLst>
      <p:ext uri="{BB962C8B-B14F-4D97-AF65-F5344CB8AC3E}">
        <p14:creationId xmlns:p14="http://schemas.microsoft.com/office/powerpoint/2010/main" xmlns="" val="3598997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5823694" y="2643182"/>
            <a:ext cx="3320306" cy="4214818"/>
          </a:xfrm>
          <a:prstGeom prst="rect">
            <a:avLst/>
          </a:prstGeom>
          <a:noFill/>
          <a:ln w="9525">
            <a:noFill/>
            <a:miter lim="800000"/>
            <a:headEnd/>
            <a:tailEnd/>
          </a:ln>
          <a:effectLst/>
        </p:spPr>
      </p:pic>
      <p:sp>
        <p:nvSpPr>
          <p:cNvPr id="2" name="제목 1"/>
          <p:cNvSpPr>
            <a:spLocks noGrp="1"/>
          </p:cNvSpPr>
          <p:nvPr>
            <p:ph type="title"/>
          </p:nvPr>
        </p:nvSpPr>
        <p:spPr/>
        <p:txBody>
          <a:bodyPr/>
          <a:lstStyle/>
          <a:p>
            <a:r>
              <a:rPr lang="ko-KR" altLang="en-US" dirty="0" smtClean="0"/>
              <a:t>여성 강직성 척추염에서의 임신</a:t>
            </a:r>
            <a:endParaRPr lang="ko-KR" altLang="en-US" dirty="0"/>
          </a:p>
        </p:txBody>
      </p:sp>
      <p:sp>
        <p:nvSpPr>
          <p:cNvPr id="3" name="내용 개체 틀 2"/>
          <p:cNvSpPr>
            <a:spLocks noGrp="1"/>
          </p:cNvSpPr>
          <p:nvPr>
            <p:ph idx="1"/>
          </p:nvPr>
        </p:nvSpPr>
        <p:spPr>
          <a:xfrm>
            <a:off x="457200" y="1785926"/>
            <a:ext cx="8229600" cy="4340237"/>
          </a:xfrm>
        </p:spPr>
        <p:txBody>
          <a:bodyPr/>
          <a:lstStyle/>
          <a:p>
            <a:r>
              <a:rPr lang="en-US" altLang="ko-KR" dirty="0" smtClean="0"/>
              <a:t> </a:t>
            </a:r>
            <a:r>
              <a:rPr lang="ko-KR" altLang="en-US" dirty="0" smtClean="0">
                <a:latin typeface="휴먼매직체" pitchFamily="18" charset="-127"/>
                <a:ea typeface="휴먼매직체" pitchFamily="18" charset="-127"/>
              </a:rPr>
              <a:t>임신 중 증상의 변화</a:t>
            </a:r>
            <a:endParaRPr lang="en-US" altLang="ko-KR" dirty="0" smtClean="0">
              <a:latin typeface="휴먼매직체" pitchFamily="18" charset="-127"/>
              <a:ea typeface="휴먼매직체" pitchFamily="18" charset="-127"/>
            </a:endParaRPr>
          </a:p>
          <a:p>
            <a:pPr lvl="1">
              <a:buFont typeface="Arial" pitchFamily="34" charset="0"/>
              <a:buChar char="•"/>
            </a:pPr>
            <a:r>
              <a:rPr lang="ko-KR" altLang="en-US" dirty="0" smtClean="0">
                <a:latin typeface="휴먼매직체" pitchFamily="18" charset="-127"/>
                <a:ea typeface="휴먼매직체" pitchFamily="18" charset="-127"/>
              </a:rPr>
              <a:t>약 </a:t>
            </a:r>
            <a:r>
              <a:rPr lang="en-US" altLang="ko-KR" dirty="0" smtClean="0">
                <a:latin typeface="휴먼매직체" pitchFamily="18" charset="-127"/>
                <a:ea typeface="휴먼매직체" pitchFamily="18" charset="-127"/>
              </a:rPr>
              <a:t>51% : </a:t>
            </a:r>
            <a:r>
              <a:rPr lang="ko-KR" altLang="en-US" dirty="0" smtClean="0">
                <a:latin typeface="휴먼매직체" pitchFamily="18" charset="-127"/>
                <a:ea typeface="휴먼매직체" pitchFamily="18" charset="-127"/>
              </a:rPr>
              <a:t>변화 없음</a:t>
            </a:r>
            <a:endParaRPr lang="en-US" altLang="ko-KR" dirty="0" smtClean="0">
              <a:latin typeface="휴먼매직체" pitchFamily="18" charset="-127"/>
              <a:ea typeface="휴먼매직체" pitchFamily="18" charset="-127"/>
            </a:endParaRPr>
          </a:p>
          <a:p>
            <a:pPr lvl="1">
              <a:buFont typeface="Arial" pitchFamily="34" charset="0"/>
              <a:buChar char="•"/>
            </a:pPr>
            <a:r>
              <a:rPr lang="ko-KR" altLang="en-US" dirty="0" smtClean="0">
                <a:latin typeface="휴먼매직체" pitchFamily="18" charset="-127"/>
                <a:ea typeface="휴먼매직체" pitchFamily="18" charset="-127"/>
              </a:rPr>
              <a:t>약 </a:t>
            </a:r>
            <a:r>
              <a:rPr lang="en-US" altLang="ko-KR" dirty="0" smtClean="0">
                <a:latin typeface="휴먼매직체" pitchFamily="18" charset="-127"/>
                <a:ea typeface="휴먼매직체" pitchFamily="18" charset="-127"/>
              </a:rPr>
              <a:t>23% : </a:t>
            </a:r>
            <a:r>
              <a:rPr lang="ko-KR" altLang="en-US" dirty="0" smtClean="0">
                <a:latin typeface="휴먼매직체" pitchFamily="18" charset="-127"/>
                <a:ea typeface="휴먼매직체" pitchFamily="18" charset="-127"/>
              </a:rPr>
              <a:t>증상의 호전</a:t>
            </a:r>
            <a:endParaRPr lang="en-US" altLang="ko-KR" dirty="0" smtClean="0">
              <a:latin typeface="휴먼매직체" pitchFamily="18" charset="-127"/>
              <a:ea typeface="휴먼매직체" pitchFamily="18" charset="-127"/>
            </a:endParaRPr>
          </a:p>
          <a:p>
            <a:pPr lvl="1">
              <a:buNone/>
            </a:pPr>
            <a:r>
              <a:rPr lang="en-US" altLang="ko-KR" dirty="0" smtClean="0">
                <a:latin typeface="휴먼매직체" pitchFamily="18" charset="-127"/>
                <a:ea typeface="휴먼매직체" pitchFamily="18" charset="-127"/>
              </a:rPr>
              <a:t>   -&gt; </a:t>
            </a:r>
            <a:r>
              <a:rPr lang="ko-KR" altLang="en-US" dirty="0" smtClean="0">
                <a:latin typeface="휴먼매직체" pitchFamily="18" charset="-127"/>
                <a:ea typeface="휴먼매직체" pitchFamily="18" charset="-127"/>
              </a:rPr>
              <a:t>말초 관절염</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여아 임신과 연관</a:t>
            </a:r>
            <a:endParaRPr lang="en-US" altLang="ko-KR" dirty="0" smtClean="0">
              <a:latin typeface="휴먼매직체" pitchFamily="18" charset="-127"/>
              <a:ea typeface="휴먼매직체" pitchFamily="18" charset="-127"/>
            </a:endParaRPr>
          </a:p>
          <a:p>
            <a:pPr lvl="1">
              <a:buFont typeface="Arial" pitchFamily="34" charset="0"/>
              <a:buChar char="•"/>
            </a:pPr>
            <a:r>
              <a:rPr lang="ko-KR" altLang="en-US" dirty="0" smtClean="0">
                <a:latin typeface="휴먼매직체" pitchFamily="18" charset="-127"/>
                <a:ea typeface="휴먼매직체" pitchFamily="18" charset="-127"/>
              </a:rPr>
              <a:t>약 </a:t>
            </a:r>
            <a:r>
              <a:rPr lang="en-US" altLang="ko-KR" dirty="0" smtClean="0">
                <a:latin typeface="휴먼매직체" pitchFamily="18" charset="-127"/>
                <a:ea typeface="휴먼매직체" pitchFamily="18" charset="-127"/>
              </a:rPr>
              <a:t>26% : </a:t>
            </a:r>
            <a:r>
              <a:rPr lang="ko-KR" altLang="en-US" dirty="0" smtClean="0">
                <a:latin typeface="휴먼매직체" pitchFamily="18" charset="-127"/>
                <a:ea typeface="휴먼매직체" pitchFamily="18" charset="-127"/>
              </a:rPr>
              <a:t>증상의 악화</a:t>
            </a:r>
            <a:endParaRPr lang="en-US" altLang="ko-KR" dirty="0" smtClean="0">
              <a:latin typeface="휴먼매직체" pitchFamily="18" charset="-127"/>
              <a:ea typeface="휴먼매직체" pitchFamily="18" charset="-127"/>
            </a:endParaRPr>
          </a:p>
          <a:p>
            <a:pPr lvl="1">
              <a:buNone/>
            </a:pPr>
            <a:r>
              <a:rPr lang="en-US" altLang="ko-KR" dirty="0" smtClean="0">
                <a:latin typeface="휴먼매직체" pitchFamily="18" charset="-127"/>
                <a:ea typeface="휴먼매직체" pitchFamily="18" charset="-127"/>
              </a:rPr>
              <a:t>   -&gt; </a:t>
            </a:r>
            <a:r>
              <a:rPr lang="ko-KR" altLang="en-US" dirty="0" smtClean="0">
                <a:latin typeface="휴먼매직체" pitchFamily="18" charset="-127"/>
                <a:ea typeface="휴먼매직체" pitchFamily="18" charset="-127"/>
              </a:rPr>
              <a:t>임신에 따른 자세와 척추의</a:t>
            </a:r>
            <a:endParaRPr lang="en-US" altLang="ko-KR" dirty="0" smtClean="0">
              <a:latin typeface="휴먼매직체" pitchFamily="18" charset="-127"/>
              <a:ea typeface="휴먼매직체" pitchFamily="18" charset="-127"/>
            </a:endParaRPr>
          </a:p>
          <a:p>
            <a:pPr lvl="1">
              <a:buNone/>
            </a:pP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움직임</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임신 기간 동안의 </a:t>
            </a:r>
            <a:endParaRPr lang="en-US" altLang="ko-KR" dirty="0" smtClean="0">
              <a:latin typeface="휴먼매직체" pitchFamily="18" charset="-127"/>
              <a:ea typeface="휴먼매직체" pitchFamily="18" charset="-127"/>
            </a:endParaRPr>
          </a:p>
          <a:p>
            <a:pPr lvl="1">
              <a:buNone/>
            </a:pP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호르몬 변화로 인한 가능성</a:t>
            </a:r>
            <a:endParaRPr lang="ko-KR" altLang="en-US" dirty="0">
              <a:latin typeface="휴먼매직체" pitchFamily="18" charset="-127"/>
              <a:ea typeface="휴먼매직체" pitchFamily="18" charset="-127"/>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cstate="print"/>
          <a:srcRect/>
          <a:stretch>
            <a:fillRect/>
          </a:stretch>
        </p:blipFill>
        <p:spPr bwMode="auto">
          <a:xfrm>
            <a:off x="5496864" y="1844824"/>
            <a:ext cx="3666905" cy="2880320"/>
          </a:xfrm>
          <a:prstGeom prst="rect">
            <a:avLst/>
          </a:prstGeom>
          <a:noFill/>
          <a:ln w="9525">
            <a:noFill/>
            <a:miter lim="800000"/>
            <a:headEnd/>
            <a:tailEnd/>
          </a:ln>
          <a:effectLst/>
        </p:spPr>
      </p:pic>
      <p:sp>
        <p:nvSpPr>
          <p:cNvPr id="2" name="제목 1"/>
          <p:cNvSpPr>
            <a:spLocks noGrp="1"/>
          </p:cNvSpPr>
          <p:nvPr>
            <p:ph type="title"/>
          </p:nvPr>
        </p:nvSpPr>
        <p:spPr/>
        <p:txBody>
          <a:bodyPr/>
          <a:lstStyle/>
          <a:p>
            <a:r>
              <a:rPr lang="ko-KR" altLang="en-US" dirty="0" smtClean="0"/>
              <a:t>여성 강직성 척추염에서의 임신</a:t>
            </a:r>
            <a:endParaRPr lang="ko-KR" altLang="en-US" dirty="0"/>
          </a:p>
        </p:txBody>
      </p:sp>
      <p:sp>
        <p:nvSpPr>
          <p:cNvPr id="7" name="내용 개체 틀 6"/>
          <p:cNvSpPr>
            <a:spLocks noGrp="1"/>
          </p:cNvSpPr>
          <p:nvPr>
            <p:ph idx="1"/>
          </p:nvPr>
        </p:nvSpPr>
        <p:spPr>
          <a:xfrm>
            <a:off x="457200" y="1600200"/>
            <a:ext cx="8543956" cy="5114948"/>
          </a:xfrm>
        </p:spPr>
        <p:txBody>
          <a:bodyPr>
            <a:normAutofit/>
          </a:bodyPr>
          <a:lstStyle/>
          <a:p>
            <a:r>
              <a:rPr lang="ko-KR" altLang="en-US" dirty="0" smtClean="0">
                <a:latin typeface="휴먼매직체" pitchFamily="18" charset="-127"/>
                <a:ea typeface="휴먼매직체" pitchFamily="18" charset="-127"/>
              </a:rPr>
              <a:t>임신 중 증상의 변화</a:t>
            </a:r>
            <a:endParaRPr lang="en-US" altLang="ko-KR" dirty="0" smtClean="0">
              <a:latin typeface="휴먼매직체" pitchFamily="18" charset="-127"/>
              <a:ea typeface="휴먼매직체" pitchFamily="18" charset="-127"/>
            </a:endParaRPr>
          </a:p>
          <a:p>
            <a:pPr lvl="1">
              <a:buFont typeface="Arial" pitchFamily="34" charset="0"/>
              <a:buChar char="•"/>
            </a:pPr>
            <a:r>
              <a:rPr lang="ko-KR" altLang="en-US" dirty="0" smtClean="0">
                <a:latin typeface="휴먼매직체" pitchFamily="18" charset="-127"/>
                <a:ea typeface="휴먼매직체" pitchFamily="18" charset="-127"/>
              </a:rPr>
              <a:t>임신</a:t>
            </a:r>
            <a:r>
              <a:rPr lang="en-US" altLang="ko-KR" dirty="0" smtClean="0">
                <a:latin typeface="휴먼매직체" pitchFamily="18" charset="-127"/>
                <a:ea typeface="휴먼매직체" pitchFamily="18" charset="-127"/>
              </a:rPr>
              <a:t> 1</a:t>
            </a:r>
            <a:r>
              <a:rPr lang="ko-KR" altLang="en-US" dirty="0" smtClean="0">
                <a:latin typeface="휴먼매직체" pitchFamily="18" charset="-127"/>
                <a:ea typeface="휴먼매직체" pitchFamily="18" charset="-127"/>
              </a:rPr>
              <a:t>기 </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임신 전에 비해</a:t>
            </a:r>
            <a:endParaRPr lang="en-US" altLang="ko-KR" dirty="0" smtClean="0">
              <a:latin typeface="휴먼매직체" pitchFamily="18" charset="-127"/>
              <a:ea typeface="휴먼매직체" pitchFamily="18" charset="-127"/>
            </a:endParaRPr>
          </a:p>
          <a:p>
            <a:pPr lvl="1">
              <a:buNone/>
            </a:pPr>
            <a:r>
              <a:rPr lang="ko-KR" altLang="en-US" dirty="0" smtClean="0">
                <a:latin typeface="휴먼매직체" pitchFamily="18" charset="-127"/>
                <a:ea typeface="휴먼매직체" pitchFamily="18" charset="-127"/>
              </a:rPr>
              <a:t>             통증 감소</a:t>
            </a:r>
            <a:endParaRPr lang="en-US" altLang="ko-KR" dirty="0" smtClean="0">
              <a:latin typeface="휴먼매직체" pitchFamily="18" charset="-127"/>
              <a:ea typeface="휴먼매직체" pitchFamily="18" charset="-127"/>
            </a:endParaRPr>
          </a:p>
          <a:p>
            <a:pPr lvl="1">
              <a:buFont typeface="Arial" pitchFamily="34" charset="0"/>
              <a:buChar char="•"/>
            </a:pPr>
            <a:r>
              <a:rPr lang="ko-KR" altLang="en-US" dirty="0" smtClean="0">
                <a:latin typeface="휴먼매직체" pitchFamily="18" charset="-127"/>
                <a:ea typeface="휴먼매직체" pitchFamily="18" charset="-127"/>
              </a:rPr>
              <a:t>임신 </a:t>
            </a:r>
            <a:r>
              <a:rPr lang="en-US" altLang="ko-KR" dirty="0" smtClean="0">
                <a:latin typeface="휴먼매직체" pitchFamily="18" charset="-127"/>
                <a:ea typeface="휴먼매직체" pitchFamily="18" charset="-127"/>
              </a:rPr>
              <a:t>3</a:t>
            </a:r>
            <a:r>
              <a:rPr lang="ko-KR" altLang="en-US" dirty="0" smtClean="0">
                <a:latin typeface="휴먼매직체" pitchFamily="18" charset="-127"/>
                <a:ea typeface="휴먼매직체" pitchFamily="18" charset="-127"/>
              </a:rPr>
              <a:t>기로 갈수록 전반적</a:t>
            </a:r>
            <a:endParaRPr lang="en-US" altLang="ko-KR" dirty="0" smtClean="0">
              <a:latin typeface="휴먼매직체" pitchFamily="18" charset="-127"/>
              <a:ea typeface="휴먼매직체" pitchFamily="18" charset="-127"/>
            </a:endParaRPr>
          </a:p>
          <a:p>
            <a:pPr lvl="1">
              <a:buNone/>
            </a:pPr>
            <a:r>
              <a:rPr lang="ko-KR" altLang="en-US" dirty="0" smtClean="0">
                <a:latin typeface="휴먼매직체" pitchFamily="18" charset="-127"/>
                <a:ea typeface="휴먼매직체" pitchFamily="18" charset="-127"/>
              </a:rPr>
              <a:t>  통증의 증가</a:t>
            </a:r>
            <a:endParaRPr lang="en-US" altLang="ko-KR" dirty="0" smtClean="0">
              <a:latin typeface="휴먼매직체" pitchFamily="18" charset="-127"/>
              <a:ea typeface="휴먼매직체" pitchFamily="18" charset="-127"/>
            </a:endParaRPr>
          </a:p>
          <a:p>
            <a:pPr lvl="1">
              <a:buFont typeface="Arial" pitchFamily="34" charset="0"/>
              <a:buChar char="•"/>
            </a:pPr>
            <a:r>
              <a:rPr lang="ko-KR" altLang="en-US" dirty="0" smtClean="0">
                <a:latin typeface="휴먼매직체" pitchFamily="18" charset="-127"/>
                <a:ea typeface="휴먼매직체" pitchFamily="18" charset="-127"/>
              </a:rPr>
              <a:t>척추 질환의 증상 악화가 일반적</a:t>
            </a:r>
            <a:endParaRPr lang="en-US" altLang="ko-KR" dirty="0" smtClean="0">
              <a:latin typeface="휴먼매직체" pitchFamily="18" charset="-127"/>
              <a:ea typeface="휴먼매직체" pitchFamily="18" charset="-127"/>
            </a:endParaRPr>
          </a:p>
          <a:p>
            <a:pPr lvl="1">
              <a:buFont typeface="Arial" pitchFamily="34" charset="0"/>
              <a:buChar char="•"/>
            </a:pPr>
            <a:endParaRPr lang="en-US" altLang="ko-KR" dirty="0" smtClean="0">
              <a:latin typeface="휴먼매직체" pitchFamily="18" charset="-127"/>
              <a:ea typeface="휴먼매직체" pitchFamily="18" charset="-127"/>
            </a:endParaRPr>
          </a:p>
          <a:p>
            <a:pPr lvl="1">
              <a:buFont typeface="Arial" pitchFamily="34" charset="0"/>
              <a:buChar char="•"/>
            </a:pPr>
            <a:r>
              <a:rPr lang="ko-KR" altLang="en-US" dirty="0" smtClean="0">
                <a:latin typeface="휴먼매직체" pitchFamily="18" charset="-127"/>
                <a:ea typeface="휴먼매직체" pitchFamily="18" charset="-127"/>
              </a:rPr>
              <a:t>건선</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말초 관절염</a:t>
            </a:r>
            <a:r>
              <a:rPr lang="en-US" altLang="ko-KR" dirty="0" smtClean="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염증성</a:t>
            </a:r>
            <a:r>
              <a:rPr lang="en-US" altLang="ko-KR" dirty="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장질환</a:t>
            </a:r>
            <a:r>
              <a:rPr lang="en-US" altLang="ko-KR" dirty="0" smtClean="0">
                <a:latin typeface="휴먼매직체" pitchFamily="18" charset="-127"/>
                <a:ea typeface="휴먼매직체" pitchFamily="18" charset="-127"/>
              </a:rPr>
              <a:t>,</a:t>
            </a:r>
          </a:p>
          <a:p>
            <a:pPr marL="457200" lvl="1" indent="0">
              <a:buNone/>
            </a:pPr>
            <a:r>
              <a:rPr lang="en-US" altLang="ko-KR" dirty="0">
                <a:latin typeface="휴먼매직체" pitchFamily="18" charset="-127"/>
                <a:ea typeface="휴먼매직체" pitchFamily="18" charset="-127"/>
              </a:rPr>
              <a:t> </a:t>
            </a:r>
            <a:r>
              <a:rPr lang="en-US" altLang="ko-KR" dirty="0" smtClean="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포도막염</a:t>
            </a:r>
            <a:r>
              <a:rPr lang="ko-KR" altLang="en-US" dirty="0" smtClean="0">
                <a:latin typeface="휴먼매직체" pitchFamily="18" charset="-127"/>
                <a:ea typeface="휴먼매직체" pitchFamily="18" charset="-127"/>
              </a:rPr>
              <a:t> 등의 증가 소견은 거의 없음</a:t>
            </a:r>
            <a:r>
              <a:rPr lang="en-US" altLang="ko-KR" dirty="0" smtClean="0">
                <a:latin typeface="휴먼매직체" pitchFamily="18" charset="-127"/>
                <a:ea typeface="휴먼매직체" pitchFamily="18" charset="-127"/>
              </a:rPr>
              <a:t>.</a:t>
            </a:r>
          </a:p>
          <a:p>
            <a:pPr lvl="1">
              <a:buNone/>
            </a:pPr>
            <a:endParaRPr lang="en-US" altLang="ko-KR" dirty="0" smtClean="0">
              <a:latin typeface="휴먼매직체" pitchFamily="18" charset="-127"/>
              <a:ea typeface="휴먼매직체" pitchFamily="18" charset="-127"/>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여성 강직성 척추염에서의 임신</a:t>
            </a:r>
            <a:endParaRPr lang="ko-KR" altLang="en-US" dirty="0"/>
          </a:p>
        </p:txBody>
      </p:sp>
      <p:sp>
        <p:nvSpPr>
          <p:cNvPr id="3" name="내용 개체 틀 2"/>
          <p:cNvSpPr>
            <a:spLocks noGrp="1"/>
          </p:cNvSpPr>
          <p:nvPr>
            <p:ph idx="1"/>
          </p:nvPr>
        </p:nvSpPr>
        <p:spPr/>
        <p:txBody>
          <a:bodyPr/>
          <a:lstStyle/>
          <a:p>
            <a:r>
              <a:rPr lang="ko-KR" altLang="en-US" dirty="0" smtClean="0">
                <a:latin typeface="휴먼매직체" pitchFamily="18" charset="-127"/>
                <a:ea typeface="휴먼매직체" pitchFamily="18" charset="-127"/>
              </a:rPr>
              <a:t>임신 중의 관리</a:t>
            </a:r>
            <a:endParaRPr lang="en-US" altLang="ko-KR" dirty="0" smtClean="0">
              <a:latin typeface="휴먼매직체" pitchFamily="18" charset="-127"/>
              <a:ea typeface="휴먼매직체" pitchFamily="18" charset="-127"/>
            </a:endParaRPr>
          </a:p>
          <a:p>
            <a:pPr lvl="1">
              <a:buFont typeface="Wingdings" pitchFamily="2" charset="2"/>
              <a:buChar char="§"/>
            </a:pPr>
            <a:r>
              <a:rPr lang="ko-KR" altLang="en-US" dirty="0" smtClean="0">
                <a:latin typeface="휴먼매직체" pitchFamily="18" charset="-127"/>
                <a:ea typeface="휴먼매직체" pitchFamily="18" charset="-127"/>
              </a:rPr>
              <a:t>인대나 근육 이완 운동과 걷기</a:t>
            </a:r>
            <a:endParaRPr lang="en-US" altLang="ko-KR" dirty="0" smtClean="0">
              <a:latin typeface="휴먼매직체" pitchFamily="18" charset="-127"/>
              <a:ea typeface="휴먼매직체" pitchFamily="18" charset="-127"/>
            </a:endParaRPr>
          </a:p>
          <a:p>
            <a:pPr lvl="1">
              <a:buFont typeface="Wingdings" pitchFamily="2" charset="2"/>
              <a:buChar char="§"/>
            </a:pPr>
            <a:r>
              <a:rPr lang="ko-KR" altLang="en-US" dirty="0" smtClean="0">
                <a:latin typeface="휴먼매직체" pitchFamily="18" charset="-127"/>
                <a:ea typeface="휴먼매직체" pitchFamily="18" charset="-127"/>
              </a:rPr>
              <a:t>수영</a:t>
            </a:r>
            <a:endParaRPr lang="en-US" altLang="ko-KR" dirty="0" smtClean="0">
              <a:latin typeface="휴먼매직체" pitchFamily="18" charset="-127"/>
              <a:ea typeface="휴먼매직체" pitchFamily="18" charset="-127"/>
            </a:endParaRPr>
          </a:p>
          <a:p>
            <a:pPr lvl="1">
              <a:buFont typeface="Wingdings" pitchFamily="2" charset="2"/>
              <a:buChar char="§"/>
            </a:pPr>
            <a:r>
              <a:rPr lang="ko-KR" altLang="en-US" dirty="0" smtClean="0">
                <a:latin typeface="휴먼매직체" pitchFamily="18" charset="-127"/>
                <a:ea typeface="휴먼매직체" pitchFamily="18" charset="-127"/>
              </a:rPr>
              <a:t>심한 통증이 있는 경우 </a:t>
            </a:r>
            <a:endParaRPr lang="en-US" altLang="ko-KR" dirty="0" smtClean="0">
              <a:latin typeface="휴먼매직체" pitchFamily="18" charset="-127"/>
              <a:ea typeface="휴먼매직체" pitchFamily="18" charset="-127"/>
            </a:endParaRPr>
          </a:p>
          <a:p>
            <a:pPr marL="457200" lvl="1" indent="0">
              <a:buNone/>
            </a:pPr>
            <a:r>
              <a:rPr lang="en-US" altLang="ko-KR" dirty="0">
                <a:latin typeface="휴먼매직체" pitchFamily="18" charset="-127"/>
                <a:ea typeface="휴먼매직체" pitchFamily="18" charset="-127"/>
              </a:rPr>
              <a:t> </a:t>
            </a:r>
            <a:r>
              <a:rPr lang="en-US" altLang="ko-KR" dirty="0" smtClean="0">
                <a:latin typeface="휴먼매직체" pitchFamily="18" charset="-127"/>
                <a:ea typeface="휴먼매직체" pitchFamily="18" charset="-127"/>
              </a:rPr>
              <a:t>  : </a:t>
            </a:r>
            <a:r>
              <a:rPr lang="ko-KR" altLang="en-US" dirty="0" err="1" smtClean="0">
                <a:latin typeface="휴먼매직체" pitchFamily="18" charset="-127"/>
                <a:ea typeface="휴먼매직체" pitchFamily="18" charset="-127"/>
              </a:rPr>
              <a:t>타이레놀</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소량의 </a:t>
            </a:r>
            <a:r>
              <a:rPr lang="ko-KR" altLang="en-US" dirty="0" err="1" smtClean="0">
                <a:latin typeface="휴먼매직체" pitchFamily="18" charset="-127"/>
                <a:ea typeface="휴먼매직체" pitchFamily="18" charset="-127"/>
              </a:rPr>
              <a:t>부신피질</a:t>
            </a:r>
            <a:r>
              <a:rPr lang="ko-KR" altLang="en-US" dirty="0" smtClean="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호르몬제</a:t>
            </a:r>
            <a:r>
              <a:rPr lang="en-US" altLang="ko-KR" dirty="0" smtClean="0">
                <a:latin typeface="휴먼매직체" pitchFamily="18" charset="-127"/>
                <a:ea typeface="휴먼매직체" pitchFamily="18" charset="-127"/>
              </a:rPr>
              <a:t>, </a:t>
            </a:r>
          </a:p>
          <a:p>
            <a:pPr marL="457200" lvl="1" indent="0">
              <a:buNone/>
            </a:pPr>
            <a:r>
              <a:rPr lang="en-US" altLang="ko-KR" dirty="0">
                <a:latin typeface="휴먼매직체" pitchFamily="18" charset="-127"/>
                <a:ea typeface="휴먼매직체" pitchFamily="18" charset="-127"/>
              </a:rPr>
              <a:t> </a:t>
            </a:r>
            <a:r>
              <a:rPr lang="en-US" altLang="ko-KR" dirty="0" smtClean="0">
                <a:latin typeface="휴먼매직체" pitchFamily="18" charset="-127"/>
                <a:ea typeface="휴먼매직체" pitchFamily="18" charset="-127"/>
              </a:rPr>
              <a:t>   </a:t>
            </a:r>
            <a:r>
              <a:rPr lang="ko-KR" altLang="en-US" dirty="0" err="1" smtClean="0">
                <a:latin typeface="휴먼매직체" pitchFamily="18" charset="-127"/>
                <a:ea typeface="휴먼매직체" pitchFamily="18" charset="-127"/>
              </a:rPr>
              <a:t>관절강내</a:t>
            </a:r>
            <a:r>
              <a:rPr lang="ko-KR" altLang="en-US" dirty="0" smtClean="0">
                <a:latin typeface="휴먼매직체" pitchFamily="18" charset="-127"/>
                <a:ea typeface="휴먼매직체" pitchFamily="18" charset="-127"/>
              </a:rPr>
              <a:t> 스테로이드 주사 등이 도움</a:t>
            </a:r>
            <a:r>
              <a:rPr lang="en-US" altLang="ko-KR" dirty="0" smtClean="0">
                <a:latin typeface="휴먼매직체" pitchFamily="18" charset="-127"/>
                <a:ea typeface="휴먼매직체" pitchFamily="18" charset="-127"/>
              </a:rPr>
              <a:t>.</a:t>
            </a:r>
          </a:p>
          <a:p>
            <a:pPr lvl="1">
              <a:buFont typeface="Wingdings" pitchFamily="2" charset="2"/>
              <a:buChar char="§"/>
            </a:pPr>
            <a:r>
              <a:rPr lang="ko-KR" altLang="en-US" dirty="0" smtClean="0">
                <a:latin typeface="휴먼매직체" pitchFamily="18" charset="-127"/>
                <a:ea typeface="휴먼매직체" pitchFamily="18" charset="-127"/>
              </a:rPr>
              <a:t>임신 계획 중 </a:t>
            </a:r>
            <a:r>
              <a:rPr lang="en-US" altLang="ko-KR" dirty="0" smtClean="0">
                <a:latin typeface="휴먼매직체" pitchFamily="18" charset="-127"/>
                <a:ea typeface="휴먼매직체" pitchFamily="18" charset="-127"/>
              </a:rPr>
              <a:t>or </a:t>
            </a:r>
            <a:r>
              <a:rPr lang="ko-KR" altLang="en-US" dirty="0" smtClean="0">
                <a:latin typeface="휴먼매직체" pitchFamily="18" charset="-127"/>
                <a:ea typeface="휴먼매직체" pitchFamily="18" charset="-127"/>
              </a:rPr>
              <a:t>임신 중 </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전문의와 상의 필요</a:t>
            </a:r>
            <a:r>
              <a:rPr lang="en-US" altLang="ko-KR" dirty="0" smtClean="0">
                <a:latin typeface="휴먼매직체" pitchFamily="18" charset="-127"/>
                <a:ea typeface="휴먼매직체" pitchFamily="18" charset="-127"/>
              </a:rPr>
              <a:t>. </a:t>
            </a:r>
            <a:endParaRPr lang="ko-KR" altLang="en-US" dirty="0">
              <a:latin typeface="휴먼매직체" pitchFamily="18" charset="-127"/>
              <a:ea typeface="휴먼매직체" pitchFamily="18" charset="-127"/>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강직성 척추염 환자의 출산</a:t>
            </a:r>
            <a:endParaRPr lang="ko-KR" altLang="en-US" dirty="0"/>
          </a:p>
        </p:txBody>
      </p:sp>
      <p:sp>
        <p:nvSpPr>
          <p:cNvPr id="3" name="내용 개체 틀 2"/>
          <p:cNvSpPr>
            <a:spLocks noGrp="1"/>
          </p:cNvSpPr>
          <p:nvPr>
            <p:ph idx="1"/>
          </p:nvPr>
        </p:nvSpPr>
        <p:spPr/>
        <p:txBody>
          <a:bodyPr>
            <a:normAutofit/>
          </a:bodyPr>
          <a:lstStyle/>
          <a:p>
            <a:r>
              <a:rPr lang="ko-KR" altLang="en-US" dirty="0" smtClean="0">
                <a:latin typeface="휴먼매직체" pitchFamily="18" charset="-127"/>
                <a:ea typeface="휴먼매직체" pitchFamily="18" charset="-127"/>
              </a:rPr>
              <a:t>약 </a:t>
            </a:r>
            <a:r>
              <a:rPr lang="en-US" altLang="ko-KR" dirty="0" smtClean="0">
                <a:latin typeface="휴먼매직체" pitchFamily="18" charset="-127"/>
                <a:ea typeface="휴먼매직체" pitchFamily="18" charset="-127"/>
              </a:rPr>
              <a:t>93.2%</a:t>
            </a:r>
            <a:r>
              <a:rPr lang="ko-KR" altLang="en-US" dirty="0" smtClean="0">
                <a:latin typeface="휴먼매직체" pitchFamily="18" charset="-127"/>
                <a:ea typeface="휴먼매직체" pitchFamily="18" charset="-127"/>
              </a:rPr>
              <a:t>에서 </a:t>
            </a:r>
            <a:r>
              <a:rPr lang="en-US" altLang="ko-KR" dirty="0" smtClean="0">
                <a:latin typeface="휴먼매직체" pitchFamily="18" charset="-127"/>
                <a:ea typeface="휴먼매직체" pitchFamily="18" charset="-127"/>
              </a:rPr>
              <a:t>full-term </a:t>
            </a:r>
            <a:r>
              <a:rPr lang="ko-KR" altLang="en-US" dirty="0" smtClean="0">
                <a:latin typeface="휴먼매직체" pitchFamily="18" charset="-127"/>
                <a:ea typeface="휴먼매직체" pitchFamily="18" charset="-127"/>
              </a:rPr>
              <a:t>유지</a:t>
            </a:r>
            <a:endParaRPr lang="en-US" altLang="ko-KR" dirty="0" smtClean="0">
              <a:latin typeface="휴먼매직체" pitchFamily="18" charset="-127"/>
              <a:ea typeface="휴먼매직체" pitchFamily="18" charset="-127"/>
            </a:endParaRPr>
          </a:p>
          <a:p>
            <a:r>
              <a:rPr lang="ko-KR" altLang="en-US" dirty="0" smtClean="0">
                <a:latin typeface="휴먼매직체" pitchFamily="18" charset="-127"/>
                <a:ea typeface="휴먼매직체" pitchFamily="18" charset="-127"/>
              </a:rPr>
              <a:t>출산 후 </a:t>
            </a:r>
            <a:r>
              <a:rPr lang="en-US" altLang="ko-KR" dirty="0" smtClean="0">
                <a:latin typeface="휴먼매직체" pitchFamily="18" charset="-127"/>
                <a:ea typeface="휴먼매직체" pitchFamily="18" charset="-127"/>
              </a:rPr>
              <a:t>6</a:t>
            </a:r>
            <a:r>
              <a:rPr lang="ko-KR" altLang="en-US" dirty="0" smtClean="0">
                <a:latin typeface="휴먼매직체" pitchFamily="18" charset="-127"/>
                <a:ea typeface="휴먼매직체" pitchFamily="18" charset="-127"/>
              </a:rPr>
              <a:t>개월 이내에 약 </a:t>
            </a:r>
            <a:r>
              <a:rPr lang="en-US" altLang="ko-KR" dirty="0" smtClean="0">
                <a:latin typeface="휴먼매직체" pitchFamily="18" charset="-127"/>
                <a:ea typeface="휴먼매직체" pitchFamily="18" charset="-127"/>
              </a:rPr>
              <a:t>60% </a:t>
            </a:r>
            <a:r>
              <a:rPr lang="ko-KR" altLang="en-US" dirty="0" smtClean="0">
                <a:latin typeface="휴먼매직체" pitchFamily="18" charset="-127"/>
                <a:ea typeface="휴먼매직체" pitchFamily="18" charset="-127"/>
              </a:rPr>
              <a:t>환자에서 질병의 악화 보일 수 있음</a:t>
            </a:r>
            <a:r>
              <a:rPr lang="en-US" altLang="ko-KR" dirty="0" smtClean="0">
                <a:latin typeface="휴먼매직체" pitchFamily="18" charset="-127"/>
                <a:ea typeface="휴먼매직체" pitchFamily="18" charset="-127"/>
              </a:rPr>
              <a:t>.</a:t>
            </a:r>
          </a:p>
          <a:p>
            <a:pPr lvl="1">
              <a:buFont typeface="Arial" pitchFamily="34" charset="0"/>
              <a:buChar char="•"/>
            </a:pPr>
            <a:r>
              <a:rPr lang="ko-KR" altLang="en-US" dirty="0" smtClean="0">
                <a:latin typeface="휴먼매직체" pitchFamily="18" charset="-127"/>
                <a:ea typeface="휴먼매직체" pitchFamily="18" charset="-127"/>
              </a:rPr>
              <a:t>수태 당시의 질병 </a:t>
            </a:r>
            <a:r>
              <a:rPr lang="ko-KR" altLang="en-US" dirty="0" err="1" smtClean="0">
                <a:latin typeface="휴먼매직체" pitchFamily="18" charset="-127"/>
                <a:ea typeface="휴먼매직체" pitchFamily="18" charset="-127"/>
              </a:rPr>
              <a:t>활성도와</a:t>
            </a:r>
            <a:r>
              <a:rPr lang="ko-KR" altLang="en-US" dirty="0" smtClean="0">
                <a:latin typeface="휴먼매직체" pitchFamily="18" charset="-127"/>
                <a:ea typeface="휴먼매직체" pitchFamily="18" charset="-127"/>
              </a:rPr>
              <a:t> 관련</a:t>
            </a:r>
            <a:r>
              <a:rPr lang="en-US" altLang="ko-KR" dirty="0" smtClean="0">
                <a:latin typeface="휴먼매직체" pitchFamily="18" charset="-127"/>
                <a:ea typeface="휴먼매직체" pitchFamily="18" charset="-127"/>
              </a:rPr>
              <a:t>.</a:t>
            </a:r>
          </a:p>
          <a:p>
            <a:pPr lvl="1">
              <a:buFont typeface="Arial" pitchFamily="34" charset="0"/>
              <a:buChar char="•"/>
            </a:pPr>
            <a:r>
              <a:rPr lang="ko-KR" altLang="en-US" dirty="0" smtClean="0">
                <a:latin typeface="휴먼매직체" pitchFamily="18" charset="-127"/>
                <a:ea typeface="휴먼매직체" pitchFamily="18" charset="-127"/>
              </a:rPr>
              <a:t>통증과 </a:t>
            </a:r>
            <a:r>
              <a:rPr lang="ko-KR" altLang="en-US" dirty="0" err="1" smtClean="0">
                <a:latin typeface="휴먼매직체" pitchFamily="18" charset="-127"/>
                <a:ea typeface="휴먼매직체" pitchFamily="18" charset="-127"/>
              </a:rPr>
              <a:t>뻗뻗함</a:t>
            </a:r>
            <a:r>
              <a:rPr lang="ko-KR" altLang="en-US" dirty="0" smtClean="0">
                <a:latin typeface="휴먼매직체" pitchFamily="18" charset="-127"/>
                <a:ea typeface="휴먼매직체" pitchFamily="18" charset="-127"/>
              </a:rPr>
              <a:t> 정도는 임신 전과 큰 차이 없음</a:t>
            </a:r>
            <a:r>
              <a:rPr lang="en-US" altLang="ko-KR" dirty="0" smtClean="0">
                <a:latin typeface="휴먼매직체" pitchFamily="18" charset="-127"/>
                <a:ea typeface="휴먼매직체" pitchFamily="18" charset="-127"/>
              </a:rPr>
              <a:t>.</a:t>
            </a:r>
          </a:p>
          <a:p>
            <a:pPr lvl="1">
              <a:buFont typeface="Arial" pitchFamily="34" charset="0"/>
              <a:buChar char="•"/>
            </a:pPr>
            <a:endParaRPr lang="en-US" altLang="ko-KR" dirty="0" smtClean="0">
              <a:latin typeface="휴먼매직체" pitchFamily="18" charset="-127"/>
              <a:ea typeface="휴먼매직체" pitchFamily="18" charset="-127"/>
            </a:endParaRPr>
          </a:p>
          <a:p>
            <a:r>
              <a:rPr lang="ko-KR" altLang="en-US" dirty="0" smtClean="0">
                <a:latin typeface="휴먼매직체" pitchFamily="18" charset="-127"/>
                <a:ea typeface="휴먼매직체" pitchFamily="18" charset="-127"/>
              </a:rPr>
              <a:t>출산 시에 골반 문제로 자연 분만이 힘들 수 있음</a:t>
            </a:r>
            <a:r>
              <a:rPr lang="en-US" altLang="ko-KR" dirty="0" smtClean="0">
                <a:latin typeface="휴먼매직체" pitchFamily="18" charset="-127"/>
                <a:ea typeface="휴먼매직체" pitchFamily="18" charset="-127"/>
              </a:rPr>
              <a:t>.</a:t>
            </a:r>
          </a:p>
          <a:p>
            <a:pPr>
              <a:buNone/>
            </a:pPr>
            <a:r>
              <a:rPr lang="en-US" altLang="ko-KR" dirty="0" smtClean="0">
                <a:latin typeface="휴먼매직체" pitchFamily="18" charset="-127"/>
                <a:ea typeface="휴먼매직체" pitchFamily="18" charset="-127"/>
              </a:rPr>
              <a:t>   -&gt; </a:t>
            </a:r>
            <a:r>
              <a:rPr lang="ko-KR" altLang="en-US" dirty="0" smtClean="0">
                <a:latin typeface="휴먼매직체" pitchFamily="18" charset="-127"/>
                <a:ea typeface="휴먼매직체" pitchFamily="18" charset="-127"/>
              </a:rPr>
              <a:t>높은 제왕 절개 비율 </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약 </a:t>
            </a:r>
            <a:r>
              <a:rPr lang="en-US" altLang="ko-KR" dirty="0" smtClean="0">
                <a:latin typeface="휴먼매직체" pitchFamily="18" charset="-127"/>
                <a:ea typeface="휴먼매직체" pitchFamily="18" charset="-127"/>
              </a:rPr>
              <a:t>58% </a:t>
            </a:r>
            <a:endParaRPr lang="ko-KR" altLang="en-US" dirty="0">
              <a:latin typeface="휴먼매직체" pitchFamily="18" charset="-127"/>
              <a:ea typeface="휴먼매직체" pitchFamily="18" charset="-127"/>
            </a:endParaRPr>
          </a:p>
        </p:txBody>
      </p:sp>
    </p:spTree>
    <p:extLst>
      <p:ext uri="{BB962C8B-B14F-4D97-AF65-F5344CB8AC3E}">
        <p14:creationId xmlns:p14="http://schemas.microsoft.com/office/powerpoint/2010/main" xmlns="" val="42576293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p:cNvPicPr>
            <a:picLocks noChangeAspect="1" noChangeArrowheads="1"/>
          </p:cNvPicPr>
          <p:nvPr/>
        </p:nvPicPr>
        <p:blipFill>
          <a:blip r:embed="rId2" cstate="print"/>
          <a:srcRect/>
          <a:stretch>
            <a:fillRect/>
          </a:stretch>
        </p:blipFill>
        <p:spPr bwMode="auto">
          <a:xfrm>
            <a:off x="4572000" y="2997199"/>
            <a:ext cx="4572000" cy="3860801"/>
          </a:xfrm>
          <a:prstGeom prst="rect">
            <a:avLst/>
          </a:prstGeom>
          <a:noFill/>
          <a:ln w="9525">
            <a:noFill/>
            <a:miter lim="800000"/>
            <a:headEnd/>
            <a:tailEnd/>
          </a:ln>
          <a:effectLst/>
        </p:spPr>
      </p:pic>
      <p:sp>
        <p:nvSpPr>
          <p:cNvPr id="4" name="제목 3"/>
          <p:cNvSpPr>
            <a:spLocks noGrp="1"/>
          </p:cNvSpPr>
          <p:nvPr>
            <p:ph type="title"/>
          </p:nvPr>
        </p:nvSpPr>
        <p:spPr>
          <a:xfrm>
            <a:off x="457200" y="1854199"/>
            <a:ext cx="8229600" cy="1143000"/>
          </a:xfrm>
        </p:spPr>
        <p:txBody>
          <a:bodyPr>
            <a:normAutofit/>
          </a:bodyPr>
          <a:lstStyle/>
          <a:p>
            <a:pPr algn="l"/>
            <a:r>
              <a:rPr lang="en-US" altLang="ko-KR" dirty="0" smtClean="0"/>
              <a:t>Q2. </a:t>
            </a:r>
            <a:r>
              <a:rPr lang="ko-KR" altLang="en-US" dirty="0" smtClean="0"/>
              <a:t>아이에게 유전이 되나요</a:t>
            </a:r>
            <a:r>
              <a:rPr lang="en-US" altLang="ko-KR" dirty="0" smtClean="0"/>
              <a:t>?</a:t>
            </a:r>
            <a:endParaRPr lang="ko-KR"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유전의 위험</a:t>
            </a:r>
            <a:endParaRPr lang="ko-KR" altLang="en-US" dirty="0"/>
          </a:p>
        </p:txBody>
      </p:sp>
      <p:sp>
        <p:nvSpPr>
          <p:cNvPr id="3" name="내용 개체 틀 2"/>
          <p:cNvSpPr>
            <a:spLocks noGrp="1"/>
          </p:cNvSpPr>
          <p:nvPr>
            <p:ph idx="1"/>
          </p:nvPr>
        </p:nvSpPr>
        <p:spPr>
          <a:xfrm>
            <a:off x="457200" y="1600200"/>
            <a:ext cx="8507288" cy="4853136"/>
          </a:xfrm>
        </p:spPr>
        <p:txBody>
          <a:bodyPr>
            <a:normAutofit fontScale="92500"/>
          </a:bodyPr>
          <a:lstStyle/>
          <a:p>
            <a:r>
              <a:rPr lang="ko-KR" altLang="en-US" dirty="0" smtClean="0">
                <a:latin typeface="휴먼매직체" pitchFamily="18" charset="-127"/>
                <a:ea typeface="휴먼매직체" pitchFamily="18" charset="-127"/>
              </a:rPr>
              <a:t>반드시 유전되는 것은 아님</a:t>
            </a:r>
            <a:endParaRPr lang="en-US" altLang="ko-KR" dirty="0" smtClean="0">
              <a:latin typeface="휴먼매직체" pitchFamily="18" charset="-127"/>
              <a:ea typeface="휴먼매직체" pitchFamily="18" charset="-127"/>
            </a:endParaRPr>
          </a:p>
          <a:p>
            <a:r>
              <a:rPr lang="ko-KR" altLang="en-US" dirty="0" smtClean="0">
                <a:latin typeface="휴먼매직체" pitchFamily="18" charset="-127"/>
                <a:ea typeface="휴먼매직체" pitchFamily="18" charset="-127"/>
              </a:rPr>
              <a:t>환경적 </a:t>
            </a:r>
            <a:r>
              <a:rPr lang="en-US" altLang="ko-KR" dirty="0" smtClean="0">
                <a:latin typeface="휴먼매직체" pitchFamily="18" charset="-127"/>
                <a:ea typeface="휴먼매직체" pitchFamily="18" charset="-127"/>
              </a:rPr>
              <a:t>or </a:t>
            </a:r>
            <a:r>
              <a:rPr lang="ko-KR" altLang="en-US" dirty="0" smtClean="0">
                <a:latin typeface="휴먼매직체" pitchFamily="18" charset="-127"/>
                <a:ea typeface="휴먼매직체" pitchFamily="18" charset="-127"/>
              </a:rPr>
              <a:t>유전적 요인 모두 관여</a:t>
            </a:r>
            <a:endParaRPr lang="en-US" altLang="ko-KR" dirty="0" smtClean="0">
              <a:latin typeface="휴먼매직체" pitchFamily="18" charset="-127"/>
              <a:ea typeface="휴먼매직체" pitchFamily="18" charset="-127"/>
            </a:endParaRPr>
          </a:p>
          <a:p>
            <a:r>
              <a:rPr lang="en-US" altLang="ko-KR" dirty="0">
                <a:latin typeface="휴먼매직체" pitchFamily="18" charset="-127"/>
                <a:ea typeface="휴먼매직체" pitchFamily="18" charset="-127"/>
              </a:rPr>
              <a:t>HLA-B27 </a:t>
            </a:r>
            <a:r>
              <a:rPr lang="ko-KR" altLang="en-US" dirty="0">
                <a:latin typeface="휴먼매직체" pitchFamily="18" charset="-127"/>
                <a:ea typeface="휴먼매직체" pitchFamily="18" charset="-127"/>
              </a:rPr>
              <a:t>유전자가 가장 </a:t>
            </a:r>
            <a:r>
              <a:rPr lang="ko-KR" altLang="en-US" dirty="0" smtClean="0">
                <a:latin typeface="휴먼매직체" pitchFamily="18" charset="-127"/>
                <a:ea typeface="휴먼매직체" pitchFamily="18" charset="-127"/>
              </a:rPr>
              <a:t>높은 연관성</a:t>
            </a:r>
            <a:r>
              <a:rPr lang="en-US" altLang="ko-KR" dirty="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보이나</a:t>
            </a:r>
            <a:r>
              <a:rPr lang="en-US" altLang="ko-KR" dirty="0" smtClean="0">
                <a:latin typeface="휴먼매직체" pitchFamily="18" charset="-127"/>
                <a:ea typeface="휴먼매직체" pitchFamily="18" charset="-127"/>
              </a:rPr>
              <a:t>, </a:t>
            </a:r>
          </a:p>
          <a:p>
            <a:pPr marL="0" indent="0">
              <a:buNone/>
            </a:pPr>
            <a:r>
              <a:rPr lang="en-US" altLang="ko-KR" dirty="0">
                <a:latin typeface="휴먼매직체" pitchFamily="18" charset="-127"/>
                <a:ea typeface="휴먼매직체" pitchFamily="18" charset="-127"/>
              </a:rPr>
              <a:t> </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다른 </a:t>
            </a:r>
            <a:r>
              <a:rPr lang="ko-KR" altLang="en-US" dirty="0">
                <a:latin typeface="휴먼매직체" pitchFamily="18" charset="-127"/>
                <a:ea typeface="휴먼매직체" pitchFamily="18" charset="-127"/>
              </a:rPr>
              <a:t>유전자 요소도 </a:t>
            </a:r>
            <a:r>
              <a:rPr lang="ko-KR" altLang="en-US" dirty="0" smtClean="0">
                <a:latin typeface="휴먼매직체" pitchFamily="18" charset="-127"/>
                <a:ea typeface="휴먼매직체" pitchFamily="18" charset="-127"/>
              </a:rPr>
              <a:t>관여함</a:t>
            </a:r>
            <a:endParaRPr lang="en-US" altLang="ko-KR" dirty="0" smtClean="0">
              <a:latin typeface="휴먼매직체" pitchFamily="18" charset="-127"/>
              <a:ea typeface="휴먼매직체" pitchFamily="18" charset="-127"/>
            </a:endParaRPr>
          </a:p>
          <a:p>
            <a:r>
              <a:rPr lang="ko-KR" altLang="en-US" dirty="0">
                <a:latin typeface="휴먼매직체" pitchFamily="18" charset="-127"/>
                <a:ea typeface="휴먼매직체" pitchFamily="18" charset="-127"/>
              </a:rPr>
              <a:t>질병의 발병</a:t>
            </a:r>
            <a:r>
              <a:rPr lang="en-US" altLang="ko-KR" dirty="0">
                <a:latin typeface="휴먼매직체" pitchFamily="18" charset="-127"/>
                <a:ea typeface="휴먼매직체" pitchFamily="18" charset="-127"/>
              </a:rPr>
              <a:t>, </a:t>
            </a:r>
            <a:r>
              <a:rPr lang="ko-KR" altLang="en-US" dirty="0">
                <a:latin typeface="휴먼매직체" pitchFamily="18" charset="-127"/>
                <a:ea typeface="휴먼매직체" pitchFamily="18" charset="-127"/>
              </a:rPr>
              <a:t>활성도</a:t>
            </a:r>
            <a:r>
              <a:rPr lang="en-US" altLang="ko-KR" dirty="0">
                <a:latin typeface="휴먼매직체" pitchFamily="18" charset="-127"/>
                <a:ea typeface="휴먼매직체" pitchFamily="18" charset="-127"/>
              </a:rPr>
              <a:t>, </a:t>
            </a:r>
            <a:r>
              <a:rPr lang="ko-KR" altLang="en-US" dirty="0">
                <a:latin typeface="휴먼매직체" pitchFamily="18" charset="-127"/>
                <a:ea typeface="휴먼매직체" pitchFamily="18" charset="-127"/>
              </a:rPr>
              <a:t>방사선학적 </a:t>
            </a:r>
            <a:r>
              <a:rPr lang="ko-KR" altLang="en-US" dirty="0" err="1">
                <a:latin typeface="휴먼매직체" pitchFamily="18" charset="-127"/>
                <a:ea typeface="휴먼매직체" pitchFamily="18" charset="-127"/>
              </a:rPr>
              <a:t>변화와같은</a:t>
            </a:r>
            <a:r>
              <a:rPr lang="ko-KR" altLang="en-US" dirty="0">
                <a:latin typeface="휴먼매직체" pitchFamily="18" charset="-127"/>
                <a:ea typeface="휴먼매직체" pitchFamily="18" charset="-127"/>
              </a:rPr>
              <a:t> 소견에서 유전성이 </a:t>
            </a:r>
            <a:r>
              <a:rPr lang="ko-KR" altLang="en-US" dirty="0" err="1">
                <a:latin typeface="휴먼매직체" pitchFamily="18" charset="-127"/>
                <a:ea typeface="휴먼매직체" pitchFamily="18" charset="-127"/>
              </a:rPr>
              <a:t>의미있게</a:t>
            </a:r>
            <a:r>
              <a:rPr lang="ko-KR" altLang="en-US" dirty="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나타남</a:t>
            </a:r>
            <a:endParaRPr lang="en-US" altLang="ko-KR" dirty="0" smtClean="0">
              <a:latin typeface="휴먼매직체" pitchFamily="18" charset="-127"/>
              <a:ea typeface="휴먼매직체" pitchFamily="18" charset="-127"/>
            </a:endParaRPr>
          </a:p>
          <a:p>
            <a:pPr marL="342900" lvl="1" indent="-342900">
              <a:buFont typeface="Wingdings"/>
              <a:buChar char=""/>
            </a:pPr>
            <a:r>
              <a:rPr lang="ko-KR" altLang="en-US" sz="3200" dirty="0">
                <a:latin typeface="휴먼매직체" pitchFamily="18" charset="-127"/>
                <a:ea typeface="휴먼매직체" pitchFamily="18" charset="-127"/>
              </a:rPr>
              <a:t>두 개의 쌍둥이 연구에서 대략 </a:t>
            </a:r>
            <a:r>
              <a:rPr lang="en-US" altLang="ko-KR" sz="3200" dirty="0">
                <a:latin typeface="휴먼매직체" pitchFamily="18" charset="-127"/>
                <a:ea typeface="휴먼매직체" pitchFamily="18" charset="-127"/>
              </a:rPr>
              <a:t>90%</a:t>
            </a:r>
            <a:r>
              <a:rPr lang="ko-KR" altLang="en-US" sz="3200" dirty="0">
                <a:latin typeface="휴먼매직체" pitchFamily="18" charset="-127"/>
                <a:ea typeface="휴먼매직체" pitchFamily="18" charset="-127"/>
              </a:rPr>
              <a:t>정도로 유전성 추산</a:t>
            </a:r>
            <a:endParaRPr lang="en-US" altLang="ko-KR" dirty="0">
              <a:latin typeface="휴먼매직체" pitchFamily="18" charset="-127"/>
              <a:ea typeface="휴먼매직체" pitchFamily="18" charset="-127"/>
            </a:endParaRPr>
          </a:p>
          <a:p>
            <a:r>
              <a:rPr lang="ko-KR" altLang="en-US" dirty="0">
                <a:latin typeface="휴먼매직체" pitchFamily="18" charset="-127"/>
                <a:ea typeface="휴먼매직체" pitchFamily="18" charset="-127"/>
              </a:rPr>
              <a:t>일촌 중에 강직성 척추염 있으면 일반적으로 </a:t>
            </a:r>
            <a:r>
              <a:rPr lang="en-US" altLang="ko-KR" dirty="0">
                <a:latin typeface="휴먼매직체" pitchFamily="18" charset="-127"/>
                <a:ea typeface="휴먼매직체" pitchFamily="18" charset="-127"/>
              </a:rPr>
              <a:t>5-16</a:t>
            </a:r>
            <a:r>
              <a:rPr lang="ko-KR" altLang="en-US" dirty="0">
                <a:latin typeface="휴먼매직체" pitchFamily="18" charset="-127"/>
                <a:ea typeface="휴먼매직체" pitchFamily="18" charset="-127"/>
              </a:rPr>
              <a:t>배의 발병 위험성 </a:t>
            </a:r>
            <a:endParaRPr lang="en-US" altLang="ko-KR" dirty="0">
              <a:latin typeface="휴먼매직체" pitchFamily="18" charset="-127"/>
              <a:ea typeface="휴먼매직체" pitchFamily="18" charset="-127"/>
            </a:endParaRPr>
          </a:p>
          <a:p>
            <a:endParaRPr lang="en-US" altLang="ko-KR" dirty="0">
              <a:latin typeface="휴먼매직체" pitchFamily="18" charset="-127"/>
              <a:ea typeface="휴먼매직체" pitchFamily="18" charset="-127"/>
            </a:endParaRPr>
          </a:p>
          <a:p>
            <a:pPr marL="0" indent="0">
              <a:buNone/>
            </a:pPr>
            <a:endParaRPr lang="en-US" altLang="ko-KR" dirty="0">
              <a:latin typeface="휴먼매직체" pitchFamily="18" charset="-127"/>
              <a:ea typeface="휴먼매직체" pitchFamily="18" charset="-127"/>
            </a:endParaRPr>
          </a:p>
        </p:txBody>
      </p:sp>
    </p:spTree>
    <p:extLst>
      <p:ext uri="{BB962C8B-B14F-4D97-AF65-F5344CB8AC3E}">
        <p14:creationId xmlns:p14="http://schemas.microsoft.com/office/powerpoint/2010/main" xmlns="" val="11197538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유전의 위험</a:t>
            </a:r>
            <a:endParaRPr lang="ko-KR" altLang="en-US" dirty="0"/>
          </a:p>
        </p:txBody>
      </p:sp>
      <p:sp>
        <p:nvSpPr>
          <p:cNvPr id="3" name="내용 개체 틀 2"/>
          <p:cNvSpPr>
            <a:spLocks noGrp="1"/>
          </p:cNvSpPr>
          <p:nvPr>
            <p:ph idx="1"/>
          </p:nvPr>
        </p:nvSpPr>
        <p:spPr>
          <a:xfrm>
            <a:off x="457200" y="1600200"/>
            <a:ext cx="8758270" cy="4925144"/>
          </a:xfrm>
        </p:spPr>
        <p:txBody>
          <a:bodyPr>
            <a:normAutofit/>
          </a:bodyPr>
          <a:lstStyle/>
          <a:p>
            <a:r>
              <a:rPr lang="ko-KR" altLang="en-US" dirty="0" smtClean="0">
                <a:latin typeface="휴먼매직체" pitchFamily="18" charset="-127"/>
                <a:ea typeface="휴먼매직체" pitchFamily="18" charset="-127"/>
              </a:rPr>
              <a:t>부모가 강직성 척추염 환자</a:t>
            </a:r>
            <a:endParaRPr lang="en-US" altLang="ko-KR" dirty="0" smtClean="0">
              <a:latin typeface="휴먼매직체" pitchFamily="18" charset="-127"/>
              <a:ea typeface="휴먼매직체" pitchFamily="18" charset="-127"/>
            </a:endParaRPr>
          </a:p>
          <a:p>
            <a:pPr lvl="1">
              <a:buFont typeface="Arial" pitchFamily="34" charset="0"/>
              <a:buChar char="•"/>
            </a:pPr>
            <a:r>
              <a:rPr lang="en-US" altLang="ko-KR" sz="2600" dirty="0" smtClean="0">
                <a:latin typeface="휴먼매직체" pitchFamily="18" charset="-127"/>
                <a:ea typeface="휴먼매직체" pitchFamily="18" charset="-127"/>
              </a:rPr>
              <a:t>HLA-B27 </a:t>
            </a:r>
            <a:r>
              <a:rPr lang="ko-KR" altLang="en-US" sz="2600" dirty="0" smtClean="0">
                <a:latin typeface="휴먼매직체" pitchFamily="18" charset="-127"/>
                <a:ea typeface="휴먼매직체" pitchFamily="18" charset="-127"/>
              </a:rPr>
              <a:t>유전자가</a:t>
            </a:r>
            <a:r>
              <a:rPr lang="en-US" altLang="ko-KR" sz="2600" dirty="0" smtClean="0">
                <a:latin typeface="휴먼매직체" pitchFamily="18" charset="-127"/>
                <a:ea typeface="휴먼매직체" pitchFamily="18" charset="-127"/>
              </a:rPr>
              <a:t> </a:t>
            </a:r>
            <a:r>
              <a:rPr lang="ko-KR" altLang="en-US" sz="2600" dirty="0" smtClean="0">
                <a:latin typeface="휴먼매직체" pitchFamily="18" charset="-127"/>
                <a:ea typeface="휴먼매직체" pitchFamily="18" charset="-127"/>
              </a:rPr>
              <a:t>자식에게 전해질 확률 약</a:t>
            </a:r>
            <a:r>
              <a:rPr lang="en-US" altLang="ko-KR" sz="2600" dirty="0" smtClean="0">
                <a:latin typeface="휴먼매직체" pitchFamily="18" charset="-127"/>
                <a:ea typeface="휴먼매직체" pitchFamily="18" charset="-127"/>
              </a:rPr>
              <a:t>50%</a:t>
            </a:r>
          </a:p>
          <a:p>
            <a:pPr lvl="1">
              <a:buFont typeface="Arial" pitchFamily="34" charset="0"/>
              <a:buChar char="•"/>
            </a:pPr>
            <a:r>
              <a:rPr lang="ko-KR" altLang="en-US" sz="2600" dirty="0" smtClean="0">
                <a:latin typeface="휴먼매직체" pitchFamily="18" charset="-127"/>
                <a:ea typeface="휴먼매직체" pitchFamily="18" charset="-127"/>
              </a:rPr>
              <a:t>부모 성별 차이 없음</a:t>
            </a:r>
            <a:endParaRPr lang="en-US" altLang="ko-KR" sz="2600" dirty="0" smtClean="0">
              <a:latin typeface="휴먼매직체" pitchFamily="18" charset="-127"/>
              <a:ea typeface="휴먼매직체" pitchFamily="18" charset="-127"/>
            </a:endParaRPr>
          </a:p>
          <a:p>
            <a:pPr lvl="1">
              <a:buFont typeface="Arial" pitchFamily="34" charset="0"/>
              <a:buChar char="•"/>
            </a:pPr>
            <a:r>
              <a:rPr lang="ko-KR" altLang="en-US" sz="2600" dirty="0" smtClean="0">
                <a:latin typeface="휴먼매직체" pitchFamily="18" charset="-127"/>
                <a:ea typeface="휴먼매직체" pitchFamily="18" charset="-127"/>
              </a:rPr>
              <a:t>모두가 강직성 척추염 발병하는 것은 아님</a:t>
            </a:r>
            <a:endParaRPr lang="en-US" altLang="ko-KR" sz="2600" dirty="0" smtClean="0">
              <a:latin typeface="휴먼매직체" pitchFamily="18" charset="-127"/>
              <a:ea typeface="휴먼매직체" pitchFamily="18" charset="-127"/>
            </a:endParaRPr>
          </a:p>
          <a:p>
            <a:r>
              <a:rPr lang="ko-KR" altLang="en-US" dirty="0" smtClean="0">
                <a:latin typeface="휴먼매직체" pitchFamily="18" charset="-127"/>
                <a:ea typeface="휴먼매직체" pitchFamily="18" charset="-127"/>
              </a:rPr>
              <a:t>부모가 </a:t>
            </a:r>
            <a:r>
              <a:rPr lang="en-US" altLang="ko-KR" dirty="0" smtClean="0">
                <a:latin typeface="휴먼매직체" pitchFamily="18" charset="-127"/>
                <a:ea typeface="휴먼매직체" pitchFamily="18" charset="-127"/>
              </a:rPr>
              <a:t>HLA-B27 </a:t>
            </a:r>
            <a:r>
              <a:rPr lang="ko-KR" altLang="en-US" dirty="0" smtClean="0">
                <a:latin typeface="휴먼매직체" pitchFamily="18" charset="-127"/>
                <a:ea typeface="휴먼매직체" pitchFamily="18" charset="-127"/>
              </a:rPr>
              <a:t>양성 </a:t>
            </a:r>
            <a:r>
              <a:rPr lang="en-US" altLang="ko-KR" dirty="0" smtClean="0">
                <a:latin typeface="휴먼매직체" pitchFamily="18" charset="-127"/>
                <a:ea typeface="휴먼매직체" pitchFamily="18" charset="-127"/>
              </a:rPr>
              <a:t>-&gt; </a:t>
            </a:r>
            <a:r>
              <a:rPr lang="ko-KR" altLang="en-US" dirty="0" smtClean="0">
                <a:latin typeface="휴먼매직체" pitchFamily="18" charset="-127"/>
                <a:ea typeface="휴먼매직체" pitchFamily="18" charset="-127"/>
              </a:rPr>
              <a:t>자녀의 강직성 척추염이 발생할 확률 </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약</a:t>
            </a:r>
            <a:r>
              <a:rPr lang="en-US" altLang="ko-KR" dirty="0" smtClean="0">
                <a:latin typeface="휴먼매직체" pitchFamily="18" charset="-127"/>
                <a:ea typeface="휴먼매직체" pitchFamily="18" charset="-127"/>
              </a:rPr>
              <a:t>20%</a:t>
            </a:r>
          </a:p>
          <a:p>
            <a:r>
              <a:rPr lang="ko-KR" altLang="en-US" dirty="0" smtClean="0">
                <a:latin typeface="휴먼매직체" pitchFamily="18" charset="-127"/>
                <a:ea typeface="휴먼매직체" pitchFamily="18" charset="-127"/>
              </a:rPr>
              <a:t>조부모로부터</a:t>
            </a:r>
            <a:endParaRPr lang="en-US" altLang="ko-KR" dirty="0" smtClean="0">
              <a:latin typeface="휴먼매직체" pitchFamily="18" charset="-127"/>
              <a:ea typeface="휴먼매직체" pitchFamily="18" charset="-127"/>
            </a:endParaRPr>
          </a:p>
          <a:p>
            <a:pPr marL="0" indent="0">
              <a:buNone/>
            </a:pPr>
            <a:r>
              <a:rPr lang="en-US" altLang="ko-KR" dirty="0">
                <a:latin typeface="휴먼매직체" pitchFamily="18" charset="-127"/>
                <a:ea typeface="휴먼매직체" pitchFamily="18" charset="-127"/>
              </a:rPr>
              <a:t> </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 유전 확률</a:t>
            </a:r>
            <a:endParaRPr lang="en-US" altLang="ko-KR" dirty="0" smtClean="0">
              <a:latin typeface="휴먼매직체" pitchFamily="18" charset="-127"/>
              <a:ea typeface="휴먼매직체" pitchFamily="18" charset="-127"/>
            </a:endParaRPr>
          </a:p>
          <a:p>
            <a:pPr marL="0" indent="0">
              <a:buNone/>
            </a:pPr>
            <a:r>
              <a:rPr lang="en-US" altLang="ko-KR" dirty="0">
                <a:latin typeface="휴먼매직체" pitchFamily="18" charset="-127"/>
                <a:ea typeface="휴먼매직체" pitchFamily="18" charset="-127"/>
              </a:rPr>
              <a:t> </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 </a:t>
            </a:r>
            <a:r>
              <a:rPr lang="en-US" altLang="ko-KR" dirty="0" smtClean="0">
                <a:latin typeface="휴먼매직체" pitchFamily="18" charset="-127"/>
                <a:ea typeface="휴먼매직체" pitchFamily="18" charset="-127"/>
              </a:rPr>
              <a:t>: </a:t>
            </a:r>
            <a:r>
              <a:rPr lang="ko-KR" altLang="en-US" dirty="0" smtClean="0">
                <a:latin typeface="휴먼매직체" pitchFamily="18" charset="-127"/>
                <a:ea typeface="휴먼매직체" pitchFamily="18" charset="-127"/>
              </a:rPr>
              <a:t>약 </a:t>
            </a:r>
            <a:r>
              <a:rPr lang="en-US" altLang="ko-KR" dirty="0" smtClean="0">
                <a:latin typeface="휴먼매직체" pitchFamily="18" charset="-127"/>
                <a:ea typeface="휴먼매직체" pitchFamily="18" charset="-127"/>
              </a:rPr>
              <a:t>5%</a:t>
            </a:r>
            <a:endParaRPr lang="ko-KR" altLang="en-US" dirty="0">
              <a:latin typeface="휴먼매직체" pitchFamily="18" charset="-127"/>
              <a:ea typeface="휴먼매직체" pitchFamily="18" charset="-127"/>
            </a:endParaRPr>
          </a:p>
        </p:txBody>
      </p:sp>
      <p:graphicFrame>
        <p:nvGraphicFramePr>
          <p:cNvPr id="5" name="내용 개체 틀 5"/>
          <p:cNvGraphicFramePr>
            <a:graphicFrameLocks/>
          </p:cNvGraphicFramePr>
          <p:nvPr>
            <p:extLst>
              <p:ext uri="{D42A27DB-BD31-4B8C-83A1-F6EECF244321}">
                <p14:modId xmlns:p14="http://schemas.microsoft.com/office/powerpoint/2010/main" xmlns="" val="4036012634"/>
              </p:ext>
            </p:extLst>
          </p:nvPr>
        </p:nvGraphicFramePr>
        <p:xfrm>
          <a:off x="3491880" y="4581128"/>
          <a:ext cx="5284440" cy="1900810"/>
        </p:xfrm>
        <a:graphic>
          <a:graphicData uri="http://schemas.openxmlformats.org/drawingml/2006/table">
            <a:tbl>
              <a:tblPr firstRow="1" bandRow="1">
                <a:tableStyleId>{5C22544A-7EE6-4342-B048-85BDC9FD1C3A}</a:tableStyleId>
              </a:tblPr>
              <a:tblGrid>
                <a:gridCol w="1627372"/>
                <a:gridCol w="1249683"/>
                <a:gridCol w="1233023"/>
                <a:gridCol w="1174362"/>
              </a:tblGrid>
              <a:tr h="380162">
                <a:tc rowSpan="2">
                  <a:txBody>
                    <a:bodyPr/>
                    <a:lstStyle/>
                    <a:p>
                      <a:pPr latinLnBrk="1"/>
                      <a:endParaRPr lang="ko-KR" altLang="en-US" dirty="0"/>
                    </a:p>
                  </a:txBody>
                  <a:tcPr/>
                </a:tc>
                <a:tc gridSpan="3">
                  <a:txBody>
                    <a:bodyPr/>
                    <a:lstStyle/>
                    <a:p>
                      <a:pPr algn="ctr" latinLnBrk="1"/>
                      <a:r>
                        <a:rPr lang="en-US" altLang="ko-KR" dirty="0" smtClean="0">
                          <a:latin typeface="휴먼매직체" pitchFamily="18" charset="-127"/>
                          <a:ea typeface="휴먼매직체" pitchFamily="18" charset="-127"/>
                        </a:rPr>
                        <a:t>HLA-B27</a:t>
                      </a:r>
                      <a:r>
                        <a:rPr lang="ko-KR" altLang="en-US" dirty="0" smtClean="0">
                          <a:latin typeface="휴먼매직체" pitchFamily="18" charset="-127"/>
                          <a:ea typeface="휴먼매직체" pitchFamily="18" charset="-127"/>
                        </a:rPr>
                        <a:t>상태</a:t>
                      </a:r>
                      <a:endParaRPr lang="ko-KR" altLang="en-US" dirty="0">
                        <a:latin typeface="휴먼매직체" pitchFamily="18" charset="-127"/>
                        <a:ea typeface="휴먼매직체" pitchFamily="18" charset="-127"/>
                      </a:endParaRPr>
                    </a:p>
                  </a:txBody>
                  <a:tcPr/>
                </a:tc>
                <a:tc hMerge="1">
                  <a:txBody>
                    <a:bodyPr/>
                    <a:lstStyle/>
                    <a:p>
                      <a:pPr latinLnBrk="1"/>
                      <a:endParaRPr lang="ko-KR" altLang="en-US" dirty="0"/>
                    </a:p>
                  </a:txBody>
                  <a:tcPr/>
                </a:tc>
                <a:tc hMerge="1">
                  <a:txBody>
                    <a:bodyPr/>
                    <a:lstStyle/>
                    <a:p>
                      <a:pPr latinLnBrk="1"/>
                      <a:endParaRPr lang="ko-KR" altLang="en-US" dirty="0"/>
                    </a:p>
                  </a:txBody>
                  <a:tcPr/>
                </a:tc>
              </a:tr>
              <a:tr h="380162">
                <a:tc vMerge="1">
                  <a:txBody>
                    <a:bodyPr/>
                    <a:lstStyle/>
                    <a:p>
                      <a:pPr latinLnBrk="1"/>
                      <a:endParaRPr lang="ko-KR" altLang="en-US" dirty="0"/>
                    </a:p>
                  </a:txBody>
                  <a:tcPr/>
                </a:tc>
                <a:tc>
                  <a:txBody>
                    <a:bodyPr/>
                    <a:lstStyle/>
                    <a:p>
                      <a:pPr algn="ctr" latinLnBrk="1"/>
                      <a:r>
                        <a:rPr lang="ko-KR" altLang="en-US" dirty="0" smtClean="0">
                          <a:latin typeface="휴먼매직체" pitchFamily="18" charset="-127"/>
                          <a:ea typeface="휴먼매직체" pitchFamily="18" charset="-127"/>
                        </a:rPr>
                        <a:t>모름</a:t>
                      </a:r>
                      <a:endParaRPr lang="ko-KR" altLang="en-US" dirty="0">
                        <a:latin typeface="휴먼매직체" pitchFamily="18" charset="-127"/>
                        <a:ea typeface="휴먼매직체" pitchFamily="18" charset="-127"/>
                      </a:endParaRPr>
                    </a:p>
                  </a:txBody>
                  <a:tcPr>
                    <a:solidFill>
                      <a:schemeClr val="bg2">
                        <a:lumMod val="75000"/>
                      </a:schemeClr>
                    </a:solidFill>
                  </a:tcPr>
                </a:tc>
                <a:tc>
                  <a:txBody>
                    <a:bodyPr/>
                    <a:lstStyle/>
                    <a:p>
                      <a:pPr algn="ctr" latinLnBrk="1"/>
                      <a:r>
                        <a:rPr lang="ko-KR" altLang="en-US" dirty="0" smtClean="0">
                          <a:latin typeface="휴먼매직체" pitchFamily="18" charset="-127"/>
                          <a:ea typeface="휴먼매직체" pitchFamily="18" charset="-127"/>
                        </a:rPr>
                        <a:t>양성</a:t>
                      </a:r>
                      <a:endParaRPr lang="ko-KR" altLang="en-US" dirty="0">
                        <a:latin typeface="휴먼매직체" pitchFamily="18" charset="-127"/>
                        <a:ea typeface="휴먼매직체" pitchFamily="18" charset="-127"/>
                      </a:endParaRPr>
                    </a:p>
                  </a:txBody>
                  <a:tcPr>
                    <a:solidFill>
                      <a:schemeClr val="bg2">
                        <a:lumMod val="75000"/>
                      </a:schemeClr>
                    </a:solidFill>
                  </a:tcPr>
                </a:tc>
                <a:tc>
                  <a:txBody>
                    <a:bodyPr/>
                    <a:lstStyle/>
                    <a:p>
                      <a:pPr algn="ctr" latinLnBrk="1"/>
                      <a:r>
                        <a:rPr lang="ko-KR" altLang="en-US" dirty="0" smtClean="0">
                          <a:latin typeface="휴먼매직체" pitchFamily="18" charset="-127"/>
                          <a:ea typeface="휴먼매직체" pitchFamily="18" charset="-127"/>
                        </a:rPr>
                        <a:t>음성</a:t>
                      </a:r>
                      <a:endParaRPr lang="ko-KR" altLang="en-US" dirty="0">
                        <a:latin typeface="휴먼매직체" pitchFamily="18" charset="-127"/>
                        <a:ea typeface="휴먼매직체" pitchFamily="18" charset="-127"/>
                      </a:endParaRPr>
                    </a:p>
                  </a:txBody>
                  <a:tcPr>
                    <a:solidFill>
                      <a:schemeClr val="bg2">
                        <a:lumMod val="75000"/>
                      </a:schemeClr>
                    </a:solidFill>
                  </a:tcPr>
                </a:tc>
              </a:tr>
              <a:tr h="380162">
                <a:tc>
                  <a:txBody>
                    <a:bodyPr/>
                    <a:lstStyle/>
                    <a:p>
                      <a:pPr latinLnBrk="1"/>
                      <a:r>
                        <a:rPr lang="ko-KR" altLang="en-US" dirty="0" smtClean="0">
                          <a:latin typeface="휴먼매직체" pitchFamily="18" charset="-127"/>
                          <a:ea typeface="휴먼매직체" pitchFamily="18" charset="-127"/>
                        </a:rPr>
                        <a:t>조부모</a:t>
                      </a:r>
                      <a:endParaRPr lang="ko-KR" altLang="en-US" dirty="0">
                        <a:latin typeface="휴먼매직체" pitchFamily="18" charset="-127"/>
                        <a:ea typeface="휴먼매직체" pitchFamily="18" charset="-127"/>
                      </a:endParaRPr>
                    </a:p>
                  </a:txBody>
                  <a:tcPr/>
                </a:tc>
                <a:tc>
                  <a:txBody>
                    <a:bodyPr/>
                    <a:lstStyle/>
                    <a:p>
                      <a:pPr algn="ctr" latinLnBrk="1"/>
                      <a:r>
                        <a:rPr lang="en-US" altLang="ko-KR" dirty="0" smtClean="0">
                          <a:latin typeface="휴먼매직체" pitchFamily="18" charset="-127"/>
                          <a:ea typeface="휴먼매직체" pitchFamily="18" charset="-127"/>
                        </a:rPr>
                        <a:t>1%</a:t>
                      </a:r>
                      <a:endParaRPr lang="ko-KR" altLang="en-US" dirty="0">
                        <a:latin typeface="휴먼매직체" pitchFamily="18" charset="-127"/>
                        <a:ea typeface="휴먼매직체" pitchFamily="18" charset="-127"/>
                      </a:endParaRPr>
                    </a:p>
                  </a:txBody>
                  <a:tcPr/>
                </a:tc>
                <a:tc>
                  <a:txBody>
                    <a:bodyPr/>
                    <a:lstStyle/>
                    <a:p>
                      <a:pPr algn="ctr" latinLnBrk="1"/>
                      <a:r>
                        <a:rPr lang="en-US" altLang="ko-KR" dirty="0" smtClean="0">
                          <a:latin typeface="휴먼매직체" pitchFamily="18" charset="-127"/>
                          <a:ea typeface="휴먼매직체" pitchFamily="18" charset="-127"/>
                        </a:rPr>
                        <a:t>5%</a:t>
                      </a:r>
                      <a:endParaRPr lang="ko-KR" altLang="en-US" dirty="0">
                        <a:latin typeface="휴먼매직체" pitchFamily="18" charset="-127"/>
                        <a:ea typeface="휴먼매직체" pitchFamily="18" charset="-127"/>
                      </a:endParaRPr>
                    </a:p>
                  </a:txBody>
                  <a:tcPr/>
                </a:tc>
                <a:tc>
                  <a:txBody>
                    <a:bodyPr/>
                    <a:lstStyle/>
                    <a:p>
                      <a:pPr algn="ctr" latinLnBrk="1"/>
                      <a:r>
                        <a:rPr lang="en-US" altLang="ko-KR" dirty="0" smtClean="0">
                          <a:latin typeface="휴먼매직체" pitchFamily="18" charset="-127"/>
                          <a:ea typeface="휴먼매직체" pitchFamily="18" charset="-127"/>
                        </a:rPr>
                        <a:t>0%</a:t>
                      </a:r>
                      <a:endParaRPr lang="ko-KR" altLang="en-US" dirty="0">
                        <a:latin typeface="휴먼매직체" pitchFamily="18" charset="-127"/>
                        <a:ea typeface="휴먼매직체" pitchFamily="18" charset="-127"/>
                      </a:endParaRPr>
                    </a:p>
                  </a:txBody>
                  <a:tcPr/>
                </a:tc>
              </a:tr>
              <a:tr h="380162">
                <a:tc>
                  <a:txBody>
                    <a:bodyPr/>
                    <a:lstStyle/>
                    <a:p>
                      <a:pPr latinLnBrk="1"/>
                      <a:r>
                        <a:rPr lang="ko-KR" altLang="en-US" dirty="0" smtClean="0">
                          <a:latin typeface="휴먼매직체" pitchFamily="18" charset="-127"/>
                          <a:ea typeface="휴먼매직체" pitchFamily="18" charset="-127"/>
                        </a:rPr>
                        <a:t>부모</a:t>
                      </a:r>
                      <a:r>
                        <a:rPr lang="en-US" altLang="ko-KR" dirty="0" smtClean="0">
                          <a:latin typeface="휴먼매직체" pitchFamily="18" charset="-127"/>
                          <a:ea typeface="휴먼매직체" pitchFamily="18" charset="-127"/>
                        </a:rPr>
                        <a:t>/</a:t>
                      </a:r>
                      <a:r>
                        <a:rPr lang="ko-KR" altLang="en-US" dirty="0" smtClean="0">
                          <a:latin typeface="휴먼매직체" pitchFamily="18" charset="-127"/>
                          <a:ea typeface="휴먼매직체" pitchFamily="18" charset="-127"/>
                        </a:rPr>
                        <a:t>형제</a:t>
                      </a:r>
                      <a:endParaRPr lang="ko-KR" altLang="en-US" dirty="0">
                        <a:latin typeface="휴먼매직체" pitchFamily="18" charset="-127"/>
                        <a:ea typeface="휴먼매직체" pitchFamily="18" charset="-127"/>
                      </a:endParaRPr>
                    </a:p>
                  </a:txBody>
                  <a:tcPr/>
                </a:tc>
                <a:tc>
                  <a:txBody>
                    <a:bodyPr/>
                    <a:lstStyle/>
                    <a:p>
                      <a:pPr algn="ctr" latinLnBrk="1"/>
                      <a:r>
                        <a:rPr lang="en-US" altLang="ko-KR" dirty="0" smtClean="0">
                          <a:latin typeface="휴먼매직체" pitchFamily="18" charset="-127"/>
                          <a:ea typeface="휴먼매직체" pitchFamily="18" charset="-127"/>
                        </a:rPr>
                        <a:t>10%</a:t>
                      </a:r>
                      <a:endParaRPr lang="ko-KR" altLang="en-US" dirty="0">
                        <a:latin typeface="휴먼매직체" pitchFamily="18" charset="-127"/>
                        <a:ea typeface="휴먼매직체" pitchFamily="18" charset="-127"/>
                      </a:endParaRPr>
                    </a:p>
                  </a:txBody>
                  <a:tcPr/>
                </a:tc>
                <a:tc>
                  <a:txBody>
                    <a:bodyPr/>
                    <a:lstStyle/>
                    <a:p>
                      <a:pPr algn="ctr" latinLnBrk="1"/>
                      <a:r>
                        <a:rPr lang="en-US" altLang="ko-KR" dirty="0" smtClean="0">
                          <a:latin typeface="휴먼매직체" pitchFamily="18" charset="-127"/>
                          <a:ea typeface="휴먼매직체" pitchFamily="18" charset="-127"/>
                        </a:rPr>
                        <a:t>15%</a:t>
                      </a:r>
                      <a:endParaRPr lang="ko-KR" altLang="en-US" dirty="0">
                        <a:latin typeface="휴먼매직체" pitchFamily="18" charset="-127"/>
                        <a:ea typeface="휴먼매직체" pitchFamily="18" charset="-127"/>
                      </a:endParaRPr>
                    </a:p>
                  </a:txBody>
                  <a:tcPr/>
                </a:tc>
                <a:tc>
                  <a:txBody>
                    <a:bodyPr/>
                    <a:lstStyle/>
                    <a:p>
                      <a:pPr algn="ctr" latinLnBrk="1"/>
                      <a:r>
                        <a:rPr lang="en-US" altLang="ko-KR" dirty="0" smtClean="0">
                          <a:latin typeface="휴먼매직체" pitchFamily="18" charset="-127"/>
                          <a:ea typeface="휴먼매직체" pitchFamily="18" charset="-127"/>
                        </a:rPr>
                        <a:t>0%</a:t>
                      </a:r>
                      <a:endParaRPr lang="ko-KR" altLang="en-US" dirty="0">
                        <a:latin typeface="휴먼매직체" pitchFamily="18" charset="-127"/>
                        <a:ea typeface="휴먼매직체" pitchFamily="18" charset="-127"/>
                      </a:endParaRPr>
                    </a:p>
                  </a:txBody>
                  <a:tcPr/>
                </a:tc>
              </a:tr>
              <a:tr h="380162">
                <a:tc>
                  <a:txBody>
                    <a:bodyPr/>
                    <a:lstStyle/>
                    <a:p>
                      <a:pPr latinLnBrk="1"/>
                      <a:r>
                        <a:rPr lang="ko-KR" altLang="en-US" dirty="0" smtClean="0">
                          <a:latin typeface="휴먼매직체" pitchFamily="18" charset="-127"/>
                          <a:ea typeface="휴먼매직체" pitchFamily="18" charset="-127"/>
                        </a:rPr>
                        <a:t>일란성 쌍둥이</a:t>
                      </a:r>
                      <a:endParaRPr lang="ko-KR" altLang="en-US" dirty="0">
                        <a:latin typeface="휴먼매직체" pitchFamily="18" charset="-127"/>
                        <a:ea typeface="휴먼매직체" pitchFamily="18" charset="-127"/>
                      </a:endParaRPr>
                    </a:p>
                  </a:txBody>
                  <a:tcPr/>
                </a:tc>
                <a:tc>
                  <a:txBody>
                    <a:bodyPr/>
                    <a:lstStyle/>
                    <a:p>
                      <a:pPr algn="ctr" latinLnBrk="1"/>
                      <a:r>
                        <a:rPr lang="en-US" altLang="ko-KR" dirty="0" smtClean="0">
                          <a:latin typeface="휴먼매직체" pitchFamily="18" charset="-127"/>
                          <a:ea typeface="휴먼매직체" pitchFamily="18" charset="-127"/>
                        </a:rPr>
                        <a:t>60%</a:t>
                      </a:r>
                      <a:endParaRPr lang="ko-KR" altLang="en-US" dirty="0">
                        <a:latin typeface="휴먼매직체" pitchFamily="18" charset="-127"/>
                        <a:ea typeface="휴먼매직체" pitchFamily="18" charset="-127"/>
                      </a:endParaRPr>
                    </a:p>
                  </a:txBody>
                  <a:tcPr/>
                </a:tc>
                <a:tc>
                  <a:txBody>
                    <a:bodyPr/>
                    <a:lstStyle/>
                    <a:p>
                      <a:pPr algn="ctr" latinLnBrk="1"/>
                      <a:r>
                        <a:rPr lang="en-US" altLang="ko-KR" dirty="0" smtClean="0">
                          <a:latin typeface="휴먼매직체" pitchFamily="18" charset="-127"/>
                          <a:ea typeface="휴먼매직체" pitchFamily="18" charset="-127"/>
                        </a:rPr>
                        <a:t>60%</a:t>
                      </a:r>
                      <a:endParaRPr lang="ko-KR" altLang="en-US" dirty="0">
                        <a:latin typeface="휴먼매직체" pitchFamily="18" charset="-127"/>
                        <a:ea typeface="휴먼매직체" pitchFamily="18" charset="-127"/>
                      </a:endParaRPr>
                    </a:p>
                  </a:txBody>
                  <a:tcPr/>
                </a:tc>
                <a:tc>
                  <a:txBody>
                    <a:bodyPr/>
                    <a:lstStyle/>
                    <a:p>
                      <a:pPr algn="ctr" latinLnBrk="1"/>
                      <a:r>
                        <a:rPr lang="en-US" altLang="ko-KR" dirty="0" smtClean="0">
                          <a:latin typeface="휴먼매직체" pitchFamily="18" charset="-127"/>
                          <a:ea typeface="휴먼매직체" pitchFamily="18" charset="-127"/>
                        </a:rPr>
                        <a:t>?</a:t>
                      </a:r>
                      <a:endParaRPr lang="ko-KR" altLang="en-US" dirty="0">
                        <a:latin typeface="휴먼매직체" pitchFamily="18" charset="-127"/>
                        <a:ea typeface="휴먼매직체" pitchFamily="18" charset="-127"/>
                      </a:endParaRPr>
                    </a:p>
                  </a:txBody>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4295775" y="2847975"/>
            <a:ext cx="4848225" cy="4010025"/>
          </a:xfrm>
          <a:prstGeom prst="rect">
            <a:avLst/>
          </a:prstGeom>
          <a:noFill/>
          <a:ln w="9525">
            <a:noFill/>
            <a:miter lim="800000"/>
            <a:headEnd/>
            <a:tailEnd/>
          </a:ln>
          <a:effectLst/>
        </p:spPr>
      </p:pic>
      <p:sp>
        <p:nvSpPr>
          <p:cNvPr id="4" name="제목 3"/>
          <p:cNvSpPr>
            <a:spLocks noGrp="1"/>
          </p:cNvSpPr>
          <p:nvPr>
            <p:ph type="title"/>
          </p:nvPr>
        </p:nvSpPr>
        <p:spPr>
          <a:xfrm>
            <a:off x="71406" y="1052736"/>
            <a:ext cx="9072594" cy="2424119"/>
          </a:xfrm>
        </p:spPr>
        <p:txBody>
          <a:bodyPr>
            <a:normAutofit/>
          </a:bodyPr>
          <a:lstStyle/>
          <a:p>
            <a:pPr algn="l"/>
            <a:r>
              <a:rPr lang="en-US" altLang="ko-KR" dirty="0" smtClean="0"/>
              <a:t>Q3. </a:t>
            </a:r>
            <a:r>
              <a:rPr lang="ko-KR" altLang="en-US" dirty="0" smtClean="0"/>
              <a:t>임신을 준비하는데 약은 어떻게 복용해야 하나요</a:t>
            </a:r>
            <a:r>
              <a:rPr lang="en-US" altLang="ko-KR" dirty="0" smtClean="0"/>
              <a:t>?</a:t>
            </a:r>
            <a:endParaRPr lang="ko-KR" alt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247001" y="332655"/>
            <a:ext cx="7200801" cy="652962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436096" y="-34627"/>
            <a:ext cx="3778102" cy="799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직사각형 2"/>
          <p:cNvSpPr/>
          <p:nvPr/>
        </p:nvSpPr>
        <p:spPr>
          <a:xfrm>
            <a:off x="2678542" y="2060848"/>
            <a:ext cx="3210562" cy="1440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smtClean="0">
                <a:solidFill>
                  <a:schemeClr val="tx1"/>
                </a:solidFill>
                <a:latin typeface="휴먼매직체" pitchFamily="18" charset="-127"/>
                <a:ea typeface="휴먼매직체" pitchFamily="18" charset="-127"/>
              </a:rPr>
              <a:t>먹어도 된다 </a:t>
            </a:r>
            <a:r>
              <a:rPr lang="en-US" altLang="ko-KR" sz="2400" b="1" dirty="0" err="1" smtClean="0">
                <a:solidFill>
                  <a:schemeClr val="tx1"/>
                </a:solidFill>
                <a:latin typeface="휴먼매직체" pitchFamily="18" charset="-127"/>
                <a:ea typeface="휴먼매직체" pitchFamily="18" charset="-127"/>
              </a:rPr>
              <a:t>vs</a:t>
            </a:r>
            <a:r>
              <a:rPr lang="en-US" altLang="ko-KR" sz="2400" b="1" dirty="0" smtClean="0">
                <a:solidFill>
                  <a:schemeClr val="tx1"/>
                </a:solidFill>
                <a:latin typeface="휴먼매직체" pitchFamily="18" charset="-127"/>
                <a:ea typeface="휴먼매직체" pitchFamily="18" charset="-127"/>
              </a:rPr>
              <a:t> </a:t>
            </a:r>
            <a:r>
              <a:rPr lang="ko-KR" altLang="en-US" sz="2400" b="1" dirty="0" err="1" smtClean="0">
                <a:solidFill>
                  <a:schemeClr val="tx1"/>
                </a:solidFill>
                <a:latin typeface="휴먼매직체" pitchFamily="18" charset="-127"/>
                <a:ea typeface="휴먼매직체" pitchFamily="18" charset="-127"/>
              </a:rPr>
              <a:t>안된다</a:t>
            </a:r>
            <a:endParaRPr lang="en-US" altLang="ko-KR" sz="2400" b="1" dirty="0" smtClean="0">
              <a:solidFill>
                <a:schemeClr val="tx1"/>
              </a:solidFill>
              <a:latin typeface="휴먼매직체" pitchFamily="18" charset="-127"/>
              <a:ea typeface="휴먼매직체" pitchFamily="18" charset="-127"/>
            </a:endParaRPr>
          </a:p>
          <a:p>
            <a:pPr algn="ctr"/>
            <a:endParaRPr lang="en-US" altLang="ko-KR" sz="2400" b="1" dirty="0" smtClean="0">
              <a:solidFill>
                <a:schemeClr val="tx1"/>
              </a:solidFill>
              <a:latin typeface="휴먼매직체" pitchFamily="18" charset="-127"/>
              <a:ea typeface="휴먼매직체" pitchFamily="18" charset="-127"/>
            </a:endParaRPr>
          </a:p>
          <a:p>
            <a:pPr algn="ctr"/>
            <a:r>
              <a:rPr lang="ko-KR" altLang="en-US" sz="2400" b="1" dirty="0" smtClean="0">
                <a:solidFill>
                  <a:schemeClr val="tx1"/>
                </a:solidFill>
                <a:latin typeface="휴먼매직체" pitchFamily="18" charset="-127"/>
                <a:ea typeface="휴먼매직체" pitchFamily="18" charset="-127"/>
              </a:rPr>
              <a:t>참 애매하죠</a:t>
            </a:r>
            <a:r>
              <a:rPr lang="en-US" altLang="ko-KR" sz="2400" b="1" dirty="0" smtClean="0">
                <a:solidFill>
                  <a:schemeClr val="tx1"/>
                </a:solidFill>
                <a:latin typeface="휴먼매직체" pitchFamily="18" charset="-127"/>
                <a:ea typeface="휴먼매직체" pitchFamily="18" charset="-127"/>
              </a:rPr>
              <a:t>~~</a:t>
            </a:r>
            <a:r>
              <a:rPr lang="ko-KR" altLang="en-US" sz="2400" b="1" dirty="0" err="1" smtClean="0">
                <a:solidFill>
                  <a:schemeClr val="tx1"/>
                </a:solidFill>
                <a:latin typeface="휴먼매직체" pitchFamily="18" charset="-127"/>
                <a:ea typeface="휴먼매직체" pitchFamily="18" charset="-127"/>
              </a:rPr>
              <a:t>잉</a:t>
            </a:r>
            <a:r>
              <a:rPr lang="en-US" altLang="ko-KR" sz="2400" b="1" dirty="0" smtClean="0">
                <a:solidFill>
                  <a:schemeClr val="tx1"/>
                </a:solidFill>
                <a:latin typeface="휴먼매직체" pitchFamily="18" charset="-127"/>
                <a:ea typeface="휴먼매직체" pitchFamily="18" charset="-127"/>
              </a:rPr>
              <a:t>?</a:t>
            </a:r>
            <a:endParaRPr lang="en-US" altLang="ko-KR" sz="2400" b="1" dirty="0">
              <a:solidFill>
                <a:schemeClr val="tx1"/>
              </a:solidFill>
              <a:latin typeface="휴먼매직체" pitchFamily="18" charset="-127"/>
              <a:ea typeface="휴먼매직체" pitchFamily="18" charset="-127"/>
            </a:endParaRPr>
          </a:p>
        </p:txBody>
      </p:sp>
      <p:sp>
        <p:nvSpPr>
          <p:cNvPr id="6" name="직사각형 5"/>
          <p:cNvSpPr/>
          <p:nvPr/>
        </p:nvSpPr>
        <p:spPr>
          <a:xfrm>
            <a:off x="2555776" y="5157192"/>
            <a:ext cx="2592288" cy="17008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ko-KR" altLang="en-US" sz="2400" b="1" dirty="0" smtClean="0">
                <a:solidFill>
                  <a:schemeClr val="tx1"/>
                </a:solidFill>
                <a:latin typeface="휴먼매직체" pitchFamily="18" charset="-127"/>
                <a:ea typeface="휴먼매직체" pitchFamily="18" charset="-127"/>
              </a:rPr>
              <a:t>오늘</a:t>
            </a:r>
            <a:r>
              <a:rPr lang="en-US" altLang="ko-KR" sz="2400" b="1" dirty="0">
                <a:solidFill>
                  <a:schemeClr val="tx1"/>
                </a:solidFill>
                <a:latin typeface="휴먼매직체" pitchFamily="18" charset="-127"/>
                <a:ea typeface="휴먼매직체" pitchFamily="18" charset="-127"/>
              </a:rPr>
              <a:t> </a:t>
            </a:r>
            <a:r>
              <a:rPr lang="ko-KR" altLang="en-US" sz="2400" b="1" dirty="0" err="1" smtClean="0">
                <a:solidFill>
                  <a:schemeClr val="tx1"/>
                </a:solidFill>
                <a:latin typeface="휴먼매직체" pitchFamily="18" charset="-127"/>
                <a:ea typeface="휴먼매직체" pitchFamily="18" charset="-127"/>
              </a:rPr>
              <a:t>애정남에서</a:t>
            </a:r>
            <a:endParaRPr lang="en-US" altLang="ko-KR" sz="2400" b="1" dirty="0" smtClean="0">
              <a:solidFill>
                <a:schemeClr val="tx1"/>
              </a:solidFill>
              <a:latin typeface="휴먼매직체" pitchFamily="18" charset="-127"/>
              <a:ea typeface="휴먼매직체" pitchFamily="18" charset="-127"/>
            </a:endParaRPr>
          </a:p>
          <a:p>
            <a:r>
              <a:rPr lang="ko-KR" altLang="en-US" sz="2400" b="1" dirty="0" smtClean="0">
                <a:solidFill>
                  <a:schemeClr val="tx1"/>
                </a:solidFill>
                <a:latin typeface="휴먼매직체" pitchFamily="18" charset="-127"/>
                <a:ea typeface="휴먼매직체" pitchFamily="18" charset="-127"/>
              </a:rPr>
              <a:t>정해드립니다</a:t>
            </a:r>
            <a:r>
              <a:rPr lang="en-US" altLang="ko-KR" sz="2400" b="1" dirty="0" smtClean="0">
                <a:solidFill>
                  <a:schemeClr val="tx1"/>
                </a:solidFill>
                <a:latin typeface="휴먼매직체" pitchFamily="18" charset="-127"/>
                <a:ea typeface="휴먼매직체" pitchFamily="18" charset="-127"/>
              </a:rPr>
              <a:t>!!!</a:t>
            </a:r>
            <a:endParaRPr lang="ko-KR" altLang="en-US" sz="2400" b="1" dirty="0">
              <a:solidFill>
                <a:schemeClr val="tx1"/>
              </a:solidFill>
              <a:latin typeface="휴먼매직체" pitchFamily="18" charset="-127"/>
              <a:ea typeface="휴먼매직체" pitchFamily="18" charset="-127"/>
            </a:endParaRPr>
          </a:p>
        </p:txBody>
      </p:sp>
      <p:sp>
        <p:nvSpPr>
          <p:cNvPr id="5" name="가로로 말린 두루마리 모양 4"/>
          <p:cNvSpPr/>
          <p:nvPr/>
        </p:nvSpPr>
        <p:spPr>
          <a:xfrm>
            <a:off x="-20910" y="0"/>
            <a:ext cx="3347864" cy="1447403"/>
          </a:xfrm>
          <a:prstGeom prst="horizontalScroll">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dirty="0" smtClean="0">
                <a:solidFill>
                  <a:schemeClr val="tx1"/>
                </a:solidFill>
                <a:latin typeface="휴먼매직체" pitchFamily="18" charset="-127"/>
                <a:ea typeface="휴먼매직체" pitchFamily="18" charset="-127"/>
              </a:rPr>
              <a:t>강직성 척추염에서</a:t>
            </a:r>
            <a:r>
              <a:rPr lang="en-US" altLang="ko-KR" sz="2400" dirty="0" smtClean="0">
                <a:solidFill>
                  <a:schemeClr val="tx1"/>
                </a:solidFill>
                <a:latin typeface="휴먼매직체" pitchFamily="18" charset="-127"/>
                <a:ea typeface="휴먼매직체" pitchFamily="18" charset="-127"/>
              </a:rPr>
              <a:t>~~~</a:t>
            </a:r>
            <a:endParaRPr lang="ko-KR" altLang="en-US" sz="2400" dirty="0">
              <a:solidFill>
                <a:schemeClr val="tx1"/>
              </a:solidFill>
              <a:latin typeface="휴먼매직체" pitchFamily="18" charset="-127"/>
              <a:ea typeface="휴먼매직체" pitchFamily="18" charset="-127"/>
            </a:endParaRPr>
          </a:p>
        </p:txBody>
      </p:sp>
    </p:spTree>
    <p:extLst>
      <p:ext uri="{BB962C8B-B14F-4D97-AF65-F5344CB8AC3E}">
        <p14:creationId xmlns:p14="http://schemas.microsoft.com/office/powerpoint/2010/main" xmlns="" val="28745618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1116190" y="-171450"/>
            <a:ext cx="7858477" cy="1143000"/>
          </a:xfrm>
        </p:spPr>
        <p:txBody>
          <a:bodyPr/>
          <a:lstStyle/>
          <a:p>
            <a:pPr eaLnBrk="1" hangingPunct="1"/>
            <a:r>
              <a:rPr lang="en-US" altLang="ko-KR" smtClean="0">
                <a:ea typeface="굴림" pitchFamily="50" charset="-127"/>
              </a:rPr>
              <a:t>Overview of AS Therapies</a:t>
            </a:r>
          </a:p>
        </p:txBody>
      </p:sp>
      <p:graphicFrame>
        <p:nvGraphicFramePr>
          <p:cNvPr id="345091" name="Group 3"/>
          <p:cNvGraphicFramePr>
            <a:graphicFrameLocks noGrp="1"/>
          </p:cNvGraphicFramePr>
          <p:nvPr/>
        </p:nvGraphicFramePr>
        <p:xfrm>
          <a:off x="667456" y="836614"/>
          <a:ext cx="8229600" cy="4964115"/>
        </p:xfrm>
        <a:graphic>
          <a:graphicData uri="http://schemas.openxmlformats.org/drawingml/2006/table">
            <a:tbl>
              <a:tblPr/>
              <a:tblGrid>
                <a:gridCol w="2209800"/>
                <a:gridCol w="6019800"/>
              </a:tblGrid>
              <a:tr h="333375">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0" u="none" strike="noStrike" cap="none" normalizeH="0" baseline="0" smtClean="0">
                          <a:ln>
                            <a:noFill/>
                          </a:ln>
                          <a:solidFill>
                            <a:srgbClr val="FF0000"/>
                          </a:solidFill>
                          <a:effectLst/>
                          <a:latin typeface="Arial" pitchFamily="34" charset="0"/>
                          <a:ea typeface="굴림" pitchFamily="50" charset="-127"/>
                          <a:cs typeface="Arial" pitchFamily="34" charset="0"/>
                        </a:rPr>
                        <a:t>Treatment</a:t>
                      </a:r>
                    </a:p>
                  </a:txBody>
                  <a:tcPr marL="81280" marR="81280" anchor="ctr" horzOverflow="overflow">
                    <a:lnL>
                      <a:noFill/>
                    </a:lnL>
                    <a:lnR>
                      <a:noFill/>
                    </a:lnR>
                    <a:lnT>
                      <a:noFill/>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0" u="none" strike="noStrike" cap="none" normalizeH="0" baseline="0" smtClean="0">
                          <a:ln>
                            <a:noFill/>
                          </a:ln>
                          <a:solidFill>
                            <a:srgbClr val="FF0000"/>
                          </a:solidFill>
                          <a:effectLst/>
                          <a:latin typeface="Arial" pitchFamily="34" charset="0"/>
                          <a:ea typeface="굴림" pitchFamily="50" charset="-127"/>
                          <a:cs typeface="Arial" pitchFamily="34" charset="0"/>
                        </a:rPr>
                        <a:t>Efficacy</a:t>
                      </a:r>
                    </a:p>
                  </a:txBody>
                  <a:tcPr marL="81280" marR="81280" anchor="ctr" horzOverflow="overflow">
                    <a:lnL>
                      <a:noFill/>
                    </a:lnL>
                    <a:lnR>
                      <a:noFill/>
                    </a:lnR>
                    <a:lnT>
                      <a:noFill/>
                    </a:lnT>
                    <a:lnB w="28575" cap="flat" cmpd="sng" algn="ctr">
                      <a:solidFill>
                        <a:schemeClr val="tx2"/>
                      </a:solidFill>
                      <a:prstDash val="solid"/>
                      <a:round/>
                      <a:headEnd type="none" w="med" len="med"/>
                      <a:tailEnd type="none" w="med" len="med"/>
                    </a:lnB>
                    <a:lnTlToBr>
                      <a:noFill/>
                    </a:lnTlToBr>
                    <a:lnBlToTr>
                      <a:noFill/>
                    </a:lnBlToTr>
                    <a:noFill/>
                  </a:tcPr>
                </a:tc>
              </a:tr>
              <a:tr h="573088">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rgbClr val="FF0000"/>
                          </a:solidFill>
                          <a:effectLst/>
                          <a:latin typeface="Arial" pitchFamily="34" charset="0"/>
                          <a:ea typeface="굴림" pitchFamily="50" charset="-127"/>
                          <a:cs typeface="Arial" pitchFamily="34" charset="0"/>
                        </a:rPr>
                        <a:t>NSAIDs</a:t>
                      </a:r>
                    </a:p>
                    <a:p>
                      <a:pPr marL="0" marR="0" lvl="0" indent="0" algn="l" defTabSz="914400" rtl="0" eaLnBrk="1" fontAlgn="base" latinLnBrk="1" hangingPunct="1">
                        <a:lnSpc>
                          <a:spcPct val="100000"/>
                        </a:lnSpc>
                        <a:spcBef>
                          <a:spcPct val="0"/>
                        </a:spcBef>
                        <a:spcAft>
                          <a:spcPct val="0"/>
                        </a:spcAft>
                        <a:buClrTx/>
                        <a:buSzTx/>
                        <a:buFontTx/>
                        <a:buNone/>
                        <a:tabLst/>
                      </a:pPr>
                      <a:endPar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endParaRPr>
                    </a:p>
                  </a:txBody>
                  <a:tcPr marL="81280" marR="81280" horzOverflow="overflow">
                    <a:lnL>
                      <a:noFill/>
                    </a:lnL>
                    <a:lnR>
                      <a:noFill/>
                    </a:lnR>
                    <a:lnT w="28575" cap="flat" cmpd="sng" algn="ctr">
                      <a:solidFill>
                        <a:schemeClr val="tx2"/>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Provide symptom relief, may reduce inflammation</a:t>
                      </a:r>
                    </a:p>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rgbClr val="FF0000"/>
                          </a:solidFill>
                          <a:effectLst/>
                          <a:latin typeface="Arial" pitchFamily="34" charset="0"/>
                          <a:ea typeface="굴림" pitchFamily="50" charset="-127"/>
                          <a:cs typeface="Arial" pitchFamily="34" charset="0"/>
                        </a:rPr>
                        <a:t>(consider GI, Cardiac toxicity)</a:t>
                      </a:r>
                    </a:p>
                  </a:txBody>
                  <a:tcPr marL="81280" marR="81280" horzOverflow="overflow">
                    <a:lnL>
                      <a:noFill/>
                    </a:lnL>
                    <a:lnR>
                      <a:noFill/>
                    </a:lnR>
                    <a:lnT w="28575" cap="flat" cmpd="sng" algn="ctr">
                      <a:solidFill>
                        <a:schemeClr val="tx2"/>
                      </a:solidFill>
                      <a:prstDash val="solid"/>
                      <a:round/>
                      <a:headEnd type="none" w="med" len="med"/>
                      <a:tailEnd type="none" w="med" len="med"/>
                    </a:lnT>
                    <a:lnB>
                      <a:noFill/>
                    </a:lnB>
                    <a:lnTlToBr>
                      <a:noFill/>
                    </a:lnTlToBr>
                    <a:lnBlToTr>
                      <a:noFill/>
                    </a:lnBlToTr>
                    <a:noFill/>
                  </a:tcPr>
                </a:tc>
              </a:tr>
              <a:tr h="334963">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Muscle relaxants</a:t>
                      </a:r>
                    </a:p>
                  </a:txBody>
                  <a:tcPr marL="81280" marR="8128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May reduce stiffness, but not evaluated in clinical trials</a:t>
                      </a:r>
                    </a:p>
                  </a:txBody>
                  <a:tcPr marL="81280" marR="81280" horzOverflow="overflow">
                    <a:lnL>
                      <a:noFill/>
                    </a:lnL>
                    <a:lnR>
                      <a:noFill/>
                    </a:lnR>
                    <a:lnT>
                      <a:noFill/>
                    </a:lnT>
                    <a:lnB>
                      <a:noFill/>
                    </a:lnB>
                    <a:lnTlToBr>
                      <a:noFill/>
                    </a:lnTlToBr>
                    <a:lnBlToTr>
                      <a:noFill/>
                    </a:lnBlToTr>
                    <a:noFill/>
                  </a:tcPr>
                </a:tc>
              </a:tr>
              <a:tr h="1050925">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rgbClr val="FF0000"/>
                          </a:solidFill>
                          <a:effectLst/>
                          <a:latin typeface="Arial" pitchFamily="34" charset="0"/>
                          <a:ea typeface=""/>
                          <a:cs typeface=""/>
                        </a:rPr>
                        <a:t>Corticosteroids</a:t>
                      </a:r>
                    </a:p>
                    <a:p>
                      <a:pPr marL="0" marR="0" lvl="0" indent="0" algn="l" defTabSz="914400" rtl="0" eaLnBrk="1" fontAlgn="base" latinLnBrk="1" hangingPunct="1">
                        <a:lnSpc>
                          <a:spcPct val="100000"/>
                        </a:lnSpc>
                        <a:spcBef>
                          <a:spcPct val="0"/>
                        </a:spcBef>
                        <a:spcAft>
                          <a:spcPct val="0"/>
                        </a:spcAft>
                        <a:buClrTx/>
                        <a:buSzTx/>
                        <a:buFontTx/>
                        <a:buNone/>
                        <a:tabLst/>
                      </a:pPr>
                      <a:endPar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endParaRPr>
                    </a:p>
                  </a:txBody>
                  <a:tcPr marL="81280" marR="8128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Oral: useful for treatment of peripheral arthritis</a:t>
                      </a:r>
                    </a:p>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lnjected steroids may be useful for spine disease, enthesitis, </a:t>
                      </a:r>
                      <a:b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b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    and peripheral arthritis</a:t>
                      </a:r>
                    </a:p>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rgbClr val="FF0000"/>
                          </a:solidFill>
                          <a:effectLst/>
                          <a:latin typeface="Arial" pitchFamily="34" charset="0"/>
                          <a:ea typeface="굴림" pitchFamily="50" charset="-127"/>
                          <a:cs typeface="Arial" pitchFamily="34" charset="0"/>
                        </a:rPr>
                        <a:t>Topical: effective in AAU</a:t>
                      </a:r>
                    </a:p>
                  </a:txBody>
                  <a:tcPr marL="81280" marR="81280" horzOverflow="overflow">
                    <a:lnL>
                      <a:noFill/>
                    </a:lnL>
                    <a:lnR>
                      <a:noFill/>
                    </a:lnR>
                    <a:lnT>
                      <a:noFill/>
                    </a:lnT>
                    <a:lnB>
                      <a:noFill/>
                    </a:lnB>
                    <a:lnTlToBr>
                      <a:noFill/>
                    </a:lnTlToBr>
                    <a:lnBlToTr>
                      <a:noFill/>
                    </a:lnBlToTr>
                    <a:noFill/>
                  </a:tcPr>
                </a:tc>
              </a:tr>
              <a:tr h="334963">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MTX</a:t>
                      </a:r>
                    </a:p>
                  </a:txBody>
                  <a:tcPr marL="81280" marR="8128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No evidence of efficacy</a:t>
                      </a:r>
                    </a:p>
                  </a:txBody>
                  <a:tcPr marL="81280" marR="81280" horzOverflow="overflow">
                    <a:lnL>
                      <a:noFill/>
                    </a:lnL>
                    <a:lnR>
                      <a:noFill/>
                    </a:lnR>
                    <a:lnT>
                      <a:noFill/>
                    </a:lnT>
                    <a:lnB>
                      <a:noFill/>
                    </a:lnB>
                    <a:lnTlToBr>
                      <a:noFill/>
                    </a:lnTlToBr>
                    <a:lnBlToTr>
                      <a:noFill/>
                    </a:lnBlToTr>
                    <a:noFill/>
                  </a:tcPr>
                </a:tc>
              </a:tr>
              <a:tr h="333375">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rgbClr val="FF0000"/>
                          </a:solidFill>
                          <a:effectLst/>
                          <a:latin typeface="Arial" pitchFamily="34" charset="0"/>
                          <a:ea typeface="굴림" pitchFamily="50" charset="-127"/>
                          <a:cs typeface="Arial" pitchFamily="34" charset="0"/>
                        </a:rPr>
                        <a:t>SSZ</a:t>
                      </a:r>
                    </a:p>
                  </a:txBody>
                  <a:tcPr marL="81280" marR="8128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Limited effectiveness, decrease in ESR</a:t>
                      </a:r>
                    </a:p>
                  </a:txBody>
                  <a:tcPr marL="81280" marR="81280" horzOverflow="overflow">
                    <a:lnL>
                      <a:noFill/>
                    </a:lnL>
                    <a:lnR>
                      <a:noFill/>
                    </a:lnR>
                    <a:lnT>
                      <a:noFill/>
                    </a:lnT>
                    <a:lnB>
                      <a:noFill/>
                    </a:lnB>
                    <a:lnTlToBr>
                      <a:noFill/>
                    </a:lnTlToBr>
                    <a:lnBlToTr>
                      <a:noFill/>
                    </a:lnBlToTr>
                    <a:noFill/>
                  </a:tcPr>
                </a:tc>
              </a:tr>
              <a:tr h="333375">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Thalidomide</a:t>
                      </a:r>
                    </a:p>
                  </a:txBody>
                  <a:tcPr marL="81280" marR="8128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Provides clinical improvement in clinical trials</a:t>
                      </a:r>
                    </a:p>
                  </a:txBody>
                  <a:tcPr marL="81280" marR="81280" horzOverflow="overflow">
                    <a:lnL>
                      <a:noFill/>
                    </a:lnL>
                    <a:lnR>
                      <a:noFill/>
                    </a:lnR>
                    <a:lnT>
                      <a:noFill/>
                    </a:lnT>
                    <a:lnB>
                      <a:noFill/>
                    </a:lnB>
                    <a:lnTlToBr>
                      <a:noFill/>
                    </a:lnTlToBr>
                    <a:lnBlToTr>
                      <a:noFill/>
                    </a:lnBlToTr>
                    <a:noFill/>
                  </a:tcPr>
                </a:tc>
              </a:tr>
              <a:tr h="334963">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Pamidronate</a:t>
                      </a:r>
                    </a:p>
                  </a:txBody>
                  <a:tcPr marL="81280" marR="8128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Provides clinical improvement in clinical trials</a:t>
                      </a:r>
                    </a:p>
                  </a:txBody>
                  <a:tcPr marL="81280" marR="81280" horzOverflow="overflow">
                    <a:lnL>
                      <a:noFill/>
                    </a:lnL>
                    <a:lnR>
                      <a:noFill/>
                    </a:lnR>
                    <a:lnT>
                      <a:noFill/>
                    </a:lnT>
                    <a:lnB>
                      <a:noFill/>
                    </a:lnB>
                    <a:lnTlToBr>
                      <a:noFill/>
                    </a:lnTlToBr>
                    <a:lnBlToTr>
                      <a:noFill/>
                    </a:lnBlToTr>
                    <a:noFill/>
                  </a:tcPr>
                </a:tc>
              </a:tr>
              <a:tr h="333375">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rgbClr val="FF0000"/>
                          </a:solidFill>
                          <a:effectLst/>
                          <a:latin typeface="Arial" pitchFamily="34" charset="0"/>
                          <a:ea typeface="굴림" pitchFamily="50" charset="-127"/>
                          <a:cs typeface="Arial" pitchFamily="34" charset="0"/>
                        </a:rPr>
                        <a:t>Etanercept</a:t>
                      </a:r>
                    </a:p>
                  </a:txBody>
                  <a:tcPr marL="81280" marR="8128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Supported by clinical trials, may impact disease progression</a:t>
                      </a:r>
                    </a:p>
                  </a:txBody>
                  <a:tcPr marL="81280" marR="81280" horzOverflow="overflow">
                    <a:lnL>
                      <a:noFill/>
                    </a:lnL>
                    <a:lnR>
                      <a:noFill/>
                    </a:lnR>
                    <a:lnT>
                      <a:noFill/>
                    </a:lnT>
                    <a:lnB>
                      <a:noFill/>
                    </a:lnB>
                    <a:lnTlToBr>
                      <a:noFill/>
                    </a:lnTlToBr>
                    <a:lnBlToTr>
                      <a:noFill/>
                    </a:lnBlToTr>
                    <a:noFill/>
                  </a:tcPr>
                </a:tc>
              </a:tr>
              <a:tr h="333375">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rgbClr val="FF0000"/>
                          </a:solidFill>
                          <a:effectLst/>
                          <a:latin typeface="Arial" pitchFamily="34" charset="0"/>
                          <a:ea typeface="굴림" pitchFamily="50" charset="-127"/>
                          <a:cs typeface="Arial" pitchFamily="34" charset="0"/>
                        </a:rPr>
                        <a:t>Infliximab</a:t>
                      </a:r>
                    </a:p>
                  </a:txBody>
                  <a:tcPr marL="81280" marR="8128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Supported by clinical trials, may impact disease progression</a:t>
                      </a:r>
                    </a:p>
                  </a:txBody>
                  <a:tcPr marL="81280" marR="81280" horzOverflow="overflow">
                    <a:lnL>
                      <a:noFill/>
                    </a:lnL>
                    <a:lnR>
                      <a:noFill/>
                    </a:lnR>
                    <a:lnT>
                      <a:noFill/>
                    </a:lnT>
                    <a:lnB>
                      <a:noFill/>
                    </a:lnB>
                    <a:lnTlToBr>
                      <a:noFill/>
                    </a:lnTlToBr>
                    <a:lnBlToTr>
                      <a:noFill/>
                    </a:lnBlToTr>
                    <a:noFill/>
                  </a:tcPr>
                </a:tc>
              </a:tr>
              <a:tr h="334963">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rgbClr val="FF0000"/>
                          </a:solidFill>
                          <a:effectLst/>
                          <a:latin typeface="Arial" pitchFamily="34" charset="0"/>
                          <a:ea typeface="굴림" pitchFamily="50" charset="-127"/>
                          <a:cs typeface="Arial" pitchFamily="34" charset="0"/>
                        </a:rPr>
                        <a:t>Adalimumab</a:t>
                      </a:r>
                    </a:p>
                  </a:txBody>
                  <a:tcPr marL="81280" marR="8128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Supported by clinical trials, may impact disease progression</a:t>
                      </a:r>
                    </a:p>
                  </a:txBody>
                  <a:tcPr marL="81280" marR="81280" horzOverflow="overflow">
                    <a:lnL>
                      <a:noFill/>
                    </a:lnL>
                    <a:lnR>
                      <a:noFill/>
                    </a:lnR>
                    <a:lnT>
                      <a:noFill/>
                    </a:lnT>
                    <a:lnB>
                      <a:noFill/>
                    </a:lnB>
                    <a:lnTlToBr>
                      <a:noFill/>
                    </a:lnTlToBr>
                    <a:lnBlToTr>
                      <a:noFill/>
                    </a:lnBlToTr>
                    <a:noFill/>
                  </a:tcPr>
                </a:tc>
              </a:tr>
              <a:tr h="333375">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Leflunomide</a:t>
                      </a:r>
                    </a:p>
                  </a:txBody>
                  <a:tcPr marL="81280" marR="81280" horzOverflow="overflow">
                    <a:lnL>
                      <a:noFill/>
                    </a:lnL>
                    <a:lnR>
                      <a:noFill/>
                    </a:lnR>
                    <a:lnT>
                      <a:noFill/>
                    </a:lnT>
                    <a:lnB w="28575" cap="flat" cmpd="sng" algn="ctr">
                      <a:solidFill>
                        <a:schemeClr val="tx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altLang="ko-KR" sz="1500" b="1" i="1" u="none" strike="noStrike" cap="none" normalizeH="0" baseline="0" smtClean="0">
                          <a:ln>
                            <a:noFill/>
                          </a:ln>
                          <a:solidFill>
                            <a:schemeClr val="tx1"/>
                          </a:solidFill>
                          <a:effectLst/>
                          <a:latin typeface="Arial" pitchFamily="34" charset="0"/>
                          <a:ea typeface="굴림" pitchFamily="50" charset="-127"/>
                          <a:cs typeface="Arial" pitchFamily="34" charset="0"/>
                        </a:rPr>
                        <a:t>No evidence of efficacy</a:t>
                      </a:r>
                    </a:p>
                  </a:txBody>
                  <a:tcPr marL="81280" marR="81280" horzOverflow="overflow">
                    <a:lnL>
                      <a:noFill/>
                    </a:lnL>
                    <a:lnR>
                      <a:noFill/>
                    </a:lnR>
                    <a:lnT>
                      <a:noFill/>
                    </a:lnT>
                    <a:lnB w="28575" cap="flat" cmpd="sng" algn="ctr">
                      <a:solidFill>
                        <a:schemeClr val="tx2"/>
                      </a:solidFill>
                      <a:prstDash val="solid"/>
                      <a:round/>
                      <a:headEnd type="none" w="med" len="med"/>
                      <a:tailEnd type="none" w="med" len="med"/>
                    </a:lnB>
                    <a:lnTlToBr>
                      <a:noFill/>
                    </a:lnTlToBr>
                    <a:lnBlToTr>
                      <a:noFill/>
                    </a:lnBlToTr>
                    <a:noFill/>
                  </a:tcPr>
                </a:tc>
              </a:tr>
            </a:tbl>
          </a:graphicData>
        </a:graphic>
      </p:graphicFrame>
      <p:sp>
        <p:nvSpPr>
          <p:cNvPr id="89118" name="Text Box 56"/>
          <p:cNvSpPr txBox="1">
            <a:spLocks noChangeArrowheads="1"/>
          </p:cNvSpPr>
          <p:nvPr/>
        </p:nvSpPr>
        <p:spPr bwMode="auto">
          <a:xfrm>
            <a:off x="457200" y="5864226"/>
            <a:ext cx="8229600" cy="765175"/>
          </a:xfrm>
          <a:prstGeom prst="rect">
            <a:avLst/>
          </a:prstGeom>
          <a:noFill/>
          <a:ln w="9525">
            <a:noFill/>
            <a:miter lim="800000"/>
            <a:headEnd/>
            <a:tailEnd/>
          </a:ln>
        </p:spPr>
        <p:txBody>
          <a:bodyPr anchor="b">
            <a:spAutoFit/>
          </a:bodyPr>
          <a:lstStyle/>
          <a:p>
            <a:pPr latinLnBrk="0"/>
            <a:r>
              <a:rPr kumimoji="0" lang="en-US" altLang="ko-KR" sz="1100">
                <a:latin typeface="Arial" pitchFamily="34" charset="0"/>
              </a:rPr>
              <a:t>Toussirot E, et al.</a:t>
            </a:r>
            <a:r>
              <a:rPr kumimoji="0" lang="en-US" altLang="ko-KR" sz="1100" i="1">
                <a:latin typeface="Arial" pitchFamily="34" charset="0"/>
              </a:rPr>
              <a:t> Drugs</a:t>
            </a:r>
            <a:r>
              <a:rPr kumimoji="0" lang="en-US" altLang="ko-KR" sz="1100">
                <a:latin typeface="Arial" pitchFamily="34" charset="0"/>
              </a:rPr>
              <a:t>. 1998;56:225-240; Koehler L, et al. </a:t>
            </a:r>
            <a:r>
              <a:rPr kumimoji="0" lang="en-US" altLang="ko-KR" sz="1100" i="1">
                <a:latin typeface="Arial" pitchFamily="34" charset="0"/>
              </a:rPr>
              <a:t>Rheumatology </a:t>
            </a:r>
            <a:r>
              <a:rPr kumimoji="0" lang="en-US" altLang="ko-KR" sz="1100">
                <a:latin typeface="Arial" pitchFamily="34" charset="0"/>
              </a:rPr>
              <a:t>(Oxford). 2000;39:360-368; Clegg DO, et al. </a:t>
            </a:r>
            <a:r>
              <a:rPr kumimoji="0" lang="en-US" altLang="ko-KR" sz="1100" i="1">
                <a:latin typeface="Arial" pitchFamily="34" charset="0"/>
              </a:rPr>
              <a:t>Arthritis Rheum</a:t>
            </a:r>
            <a:r>
              <a:rPr kumimoji="0" lang="en-US" altLang="ko-KR" sz="1100">
                <a:latin typeface="Arial" pitchFamily="34" charset="0"/>
              </a:rPr>
              <a:t>. 1996;39:2004-2012; Sampaio-Barros PD, et al. </a:t>
            </a:r>
            <a:r>
              <a:rPr kumimoji="0" lang="en-US" altLang="ko-KR" sz="1100" i="1">
                <a:latin typeface="Arial" pitchFamily="34" charset="0"/>
              </a:rPr>
              <a:t>Scand J Rheumatol</a:t>
            </a:r>
            <a:r>
              <a:rPr kumimoji="0" lang="en-US" altLang="ko-KR" sz="1100">
                <a:latin typeface="Arial" pitchFamily="34" charset="0"/>
              </a:rPr>
              <a:t>. 2000;29:160-162; Davis JC Jr, et al. </a:t>
            </a:r>
            <a:r>
              <a:rPr kumimoji="0" lang="en-US" altLang="ko-KR" sz="1100" i="1">
                <a:latin typeface="Arial" pitchFamily="34" charset="0"/>
              </a:rPr>
              <a:t>Rheum Dis Clin North Am</a:t>
            </a:r>
            <a:r>
              <a:rPr kumimoji="0" lang="en-US" altLang="ko-KR" sz="1100">
                <a:latin typeface="Arial" pitchFamily="34" charset="0"/>
              </a:rPr>
              <a:t>. 2003;29:481-494; Gorman JD, et al. </a:t>
            </a:r>
            <a:r>
              <a:rPr kumimoji="0" lang="en-US" altLang="ko-KR" sz="1100" i="1">
                <a:latin typeface="Arial" pitchFamily="34" charset="0"/>
              </a:rPr>
              <a:t>N Engl J Med</a:t>
            </a:r>
            <a:r>
              <a:rPr kumimoji="0" lang="en-US" altLang="ko-KR" sz="1100">
                <a:latin typeface="Arial" pitchFamily="34" charset="0"/>
              </a:rPr>
              <a:t>. 2002;346:1349-1356; </a:t>
            </a:r>
            <a:r>
              <a:rPr kumimoji="0" lang="en-US" altLang="ko-KR" sz="1100">
                <a:solidFill>
                  <a:srgbClr val="FFFFFF"/>
                </a:solidFill>
                <a:latin typeface="Arial" pitchFamily="34" charset="0"/>
              </a:rPr>
              <a:t>Braun J, et al. </a:t>
            </a:r>
            <a:r>
              <a:rPr kumimoji="0" lang="en-US" altLang="ko-KR" sz="1100" i="1">
                <a:solidFill>
                  <a:srgbClr val="FFFFFF"/>
                </a:solidFill>
                <a:latin typeface="Arial" pitchFamily="34" charset="0"/>
              </a:rPr>
              <a:t>Lancet</a:t>
            </a:r>
            <a:r>
              <a:rPr kumimoji="0" lang="en-US" altLang="ko-KR" sz="1100">
                <a:solidFill>
                  <a:srgbClr val="FFFFFF"/>
                </a:solidFill>
                <a:latin typeface="Arial" pitchFamily="34" charset="0"/>
              </a:rPr>
              <a:t>. 2002;359:1187-1193; </a:t>
            </a:r>
            <a:r>
              <a:rPr kumimoji="0" lang="en-US" altLang="ko-KR" sz="1100">
                <a:latin typeface="Arial" pitchFamily="34" charset="0"/>
              </a:rPr>
              <a:t>Marzo-Ortega H, et al. </a:t>
            </a:r>
            <a:r>
              <a:rPr kumimoji="0" lang="en-US" altLang="ko-KR" sz="1100" i="1">
                <a:latin typeface="Arial" pitchFamily="34" charset="0"/>
              </a:rPr>
              <a:t>Arthritis Rheum</a:t>
            </a:r>
            <a:r>
              <a:rPr kumimoji="0" lang="en-US" altLang="ko-KR" sz="1100">
                <a:latin typeface="Arial" pitchFamily="34" charset="0"/>
              </a:rPr>
              <a:t>. 2001;44:2112-2117; Braun J, et al. Magnetic. </a:t>
            </a:r>
            <a:r>
              <a:rPr kumimoji="0" lang="en-US" altLang="ko-KR" sz="1100" i="1">
                <a:latin typeface="Arial" pitchFamily="34" charset="0"/>
              </a:rPr>
              <a:t>Arthritis Rheum</a:t>
            </a:r>
            <a:r>
              <a:rPr kumimoji="0" lang="en-US" altLang="ko-KR" sz="1100">
                <a:latin typeface="Arial" pitchFamily="34" charset="0"/>
              </a:rPr>
              <a:t>. 2003;48:1126-1136.</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hidden="1"/>
          <p:cNvSpPr>
            <a:spLocks noGrp="1" noChangeArrowheads="1"/>
          </p:cNvSpPr>
          <p:nvPr>
            <p:ph type="title"/>
          </p:nvPr>
        </p:nvSpPr>
        <p:spPr/>
        <p:txBody>
          <a:bodyPr/>
          <a:lstStyle/>
          <a:p>
            <a:endParaRPr lang="ko-KR" altLang="ko-KR" smtClean="0"/>
          </a:p>
        </p:txBody>
      </p:sp>
      <p:pic>
        <p:nvPicPr>
          <p:cNvPr id="51203" name="Picture 3" descr="F:\Desktop\ASAS-Powerpoints\temp\english\Treatment\ASAS-Treatment-002.jpg"/>
          <p:cNvPicPr preferRelativeResize="0">
            <a:picLocks noChangeAspect="1" noChangeArrowheads="1"/>
          </p:cNvPicPr>
          <p:nvPr>
            <p:custDataLst>
              <p:tags r:id="rId1"/>
            </p:custDataLst>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p:txBody>
          <a:bodyPr/>
          <a:lstStyle/>
          <a:p>
            <a:endParaRPr lang="ko-KR" altLang="en-US"/>
          </a:p>
        </p:txBody>
      </p:sp>
      <p:sp>
        <p:nvSpPr>
          <p:cNvPr id="3" name="부제목 2"/>
          <p:cNvSpPr>
            <a:spLocks noGrp="1"/>
          </p:cNvSpPr>
          <p:nvPr>
            <p:ph type="subTitle" idx="1"/>
          </p:nvPr>
        </p:nvSpPr>
        <p:spPr/>
        <p:txBody>
          <a:bodyPr/>
          <a:lstStyle/>
          <a:p>
            <a:endParaRPr lang="ko-KR" altLang="en-US"/>
          </a:p>
        </p:txBody>
      </p:sp>
      <p:pic>
        <p:nvPicPr>
          <p:cNvPr id="1026" name="Picture 2"/>
          <p:cNvPicPr>
            <a:picLocks noChangeAspect="1" noChangeArrowheads="1"/>
          </p:cNvPicPr>
          <p:nvPr/>
        </p:nvPicPr>
        <p:blipFill>
          <a:blip r:embed="rId2" cstate="print"/>
          <a:srcRect/>
          <a:stretch>
            <a:fillRect/>
          </a:stretch>
        </p:blipFill>
        <p:spPr bwMode="auto">
          <a:xfrm>
            <a:off x="1271588" y="1919288"/>
            <a:ext cx="6600825" cy="301942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188640"/>
            <a:ext cx="7560840" cy="7294305"/>
          </a:xfrm>
          <a:prstGeom prst="rect">
            <a:avLst/>
          </a:prstGeom>
          <a:noFill/>
        </p:spPr>
        <p:txBody>
          <a:bodyPr wrap="square" rtlCol="0">
            <a:spAutoFit/>
          </a:bodyPr>
          <a:lstStyle/>
          <a:p>
            <a:pPr>
              <a:lnSpc>
                <a:spcPct val="150000"/>
              </a:lnSpc>
            </a:pPr>
            <a:r>
              <a:rPr lang="ko-KR" altLang="en-US" sz="2400" b="1" dirty="0" smtClean="0"/>
              <a:t>소염진통제 </a:t>
            </a:r>
            <a:r>
              <a:rPr lang="en-US" altLang="ko-KR" sz="2400" b="1" dirty="0" err="1" smtClean="0"/>
              <a:t>Cate</a:t>
            </a:r>
            <a:r>
              <a:rPr lang="en-US" altLang="ko-KR" sz="2400" b="1" dirty="0" smtClean="0"/>
              <a:t> B, C</a:t>
            </a:r>
          </a:p>
          <a:p>
            <a:pPr>
              <a:lnSpc>
                <a:spcPct val="150000"/>
              </a:lnSpc>
            </a:pPr>
            <a:r>
              <a:rPr lang="en-US" altLang="ko-KR" sz="2400" dirty="0" smtClean="0"/>
              <a:t>   </a:t>
            </a:r>
            <a:r>
              <a:rPr lang="ko-KR" altLang="en-US" sz="2400" dirty="0" smtClean="0"/>
              <a:t>신장이형성</a:t>
            </a:r>
            <a:r>
              <a:rPr lang="en-US" altLang="ko-KR" sz="2400" dirty="0" smtClean="0"/>
              <a:t>, </a:t>
            </a:r>
            <a:r>
              <a:rPr lang="ko-KR" altLang="en-US" sz="2400" dirty="0" err="1" smtClean="0"/>
              <a:t>심혈관이상</a:t>
            </a:r>
            <a:endParaRPr lang="en-US" altLang="ko-KR" sz="2400" dirty="0" smtClean="0"/>
          </a:p>
          <a:p>
            <a:pPr>
              <a:lnSpc>
                <a:spcPct val="150000"/>
              </a:lnSpc>
            </a:pPr>
            <a:r>
              <a:rPr lang="ko-KR" altLang="en-US" sz="2400" b="1" dirty="0" smtClean="0"/>
              <a:t>스테로이드 </a:t>
            </a:r>
            <a:r>
              <a:rPr lang="en-US" altLang="ko-KR" sz="2400" b="1" dirty="0" err="1" smtClean="0"/>
              <a:t>Cate</a:t>
            </a:r>
            <a:r>
              <a:rPr lang="en-US" altLang="ko-KR" sz="2400" b="1" dirty="0" smtClean="0"/>
              <a:t> C</a:t>
            </a:r>
          </a:p>
          <a:p>
            <a:pPr>
              <a:lnSpc>
                <a:spcPct val="150000"/>
              </a:lnSpc>
            </a:pPr>
            <a:r>
              <a:rPr lang="en-US" altLang="ko-KR" sz="2400" dirty="0" smtClean="0"/>
              <a:t>   </a:t>
            </a:r>
            <a:r>
              <a:rPr lang="ko-KR" altLang="en-US" sz="2400" dirty="0" err="1" smtClean="0"/>
              <a:t>자궁내</a:t>
            </a:r>
            <a:r>
              <a:rPr lang="ko-KR" altLang="en-US" sz="2400" dirty="0" smtClean="0"/>
              <a:t> 성장 제한</a:t>
            </a:r>
            <a:r>
              <a:rPr lang="en-US" altLang="ko-KR" sz="2400" dirty="0" smtClean="0"/>
              <a:t>, </a:t>
            </a:r>
            <a:r>
              <a:rPr lang="ko-KR" altLang="en-US" sz="2400" dirty="0" smtClean="0"/>
              <a:t>조기출산</a:t>
            </a:r>
            <a:r>
              <a:rPr lang="en-US" altLang="ko-KR" sz="2400" dirty="0" smtClean="0"/>
              <a:t>, </a:t>
            </a:r>
            <a:r>
              <a:rPr lang="ko-KR" altLang="en-US" sz="2400" dirty="0" smtClean="0"/>
              <a:t>감염</a:t>
            </a:r>
            <a:endParaRPr lang="en-US" altLang="ko-KR" sz="2400" dirty="0" smtClean="0"/>
          </a:p>
          <a:p>
            <a:pPr>
              <a:lnSpc>
                <a:spcPct val="150000"/>
              </a:lnSpc>
            </a:pPr>
            <a:r>
              <a:rPr lang="en-US" altLang="ko-KR" sz="2400" dirty="0"/>
              <a:t> </a:t>
            </a:r>
            <a:r>
              <a:rPr lang="en-US" altLang="ko-KR" sz="2400" dirty="0" smtClean="0"/>
              <a:t>  5-15mg</a:t>
            </a:r>
            <a:r>
              <a:rPr lang="ko-KR" altLang="en-US" sz="2400" dirty="0" smtClean="0"/>
              <a:t>권함</a:t>
            </a:r>
            <a:endParaRPr lang="en-US" altLang="ko-KR" sz="2400" dirty="0" smtClean="0"/>
          </a:p>
          <a:p>
            <a:pPr>
              <a:lnSpc>
                <a:spcPct val="150000"/>
              </a:lnSpc>
            </a:pPr>
            <a:r>
              <a:rPr lang="en-US" altLang="ko-KR" sz="2400" b="1" dirty="0" smtClean="0"/>
              <a:t>MTX </a:t>
            </a:r>
            <a:r>
              <a:rPr lang="en-US" altLang="ko-KR" sz="2400" b="1" dirty="0" err="1" smtClean="0"/>
              <a:t>cate</a:t>
            </a:r>
            <a:r>
              <a:rPr lang="en-US" altLang="ko-KR" sz="2400" b="1" dirty="0" smtClean="0"/>
              <a:t> X</a:t>
            </a:r>
          </a:p>
          <a:p>
            <a:pPr>
              <a:lnSpc>
                <a:spcPct val="150000"/>
              </a:lnSpc>
            </a:pPr>
            <a:r>
              <a:rPr lang="en-US" altLang="ko-KR" sz="2400" dirty="0"/>
              <a:t> </a:t>
            </a:r>
            <a:r>
              <a:rPr lang="en-US" altLang="ko-KR" sz="2400" dirty="0" smtClean="0"/>
              <a:t>  </a:t>
            </a:r>
            <a:r>
              <a:rPr lang="ko-KR" altLang="en-US" sz="2400" dirty="0" smtClean="0"/>
              <a:t>특히 임신초기에 영향</a:t>
            </a:r>
            <a:r>
              <a:rPr lang="en-US" altLang="ko-KR" sz="2400" dirty="0" smtClean="0"/>
              <a:t>, 3</a:t>
            </a:r>
            <a:r>
              <a:rPr lang="ko-KR" altLang="en-US" sz="2400" dirty="0" smtClean="0"/>
              <a:t>개월 중단 요구됨</a:t>
            </a:r>
            <a:endParaRPr lang="en-US" altLang="ko-KR" sz="2400" dirty="0" smtClean="0"/>
          </a:p>
          <a:p>
            <a:pPr>
              <a:lnSpc>
                <a:spcPct val="150000"/>
              </a:lnSpc>
            </a:pPr>
            <a:r>
              <a:rPr lang="en-US" altLang="ko-KR" sz="2400" b="1" dirty="0" smtClean="0"/>
              <a:t>SSZ </a:t>
            </a:r>
            <a:r>
              <a:rPr lang="en-US" altLang="ko-KR" sz="2400" b="1" dirty="0" err="1" smtClean="0"/>
              <a:t>cate</a:t>
            </a:r>
            <a:r>
              <a:rPr lang="en-US" altLang="ko-KR" sz="2400" b="1" dirty="0" smtClean="0"/>
              <a:t> B, D</a:t>
            </a:r>
          </a:p>
          <a:p>
            <a:pPr>
              <a:lnSpc>
                <a:spcPct val="150000"/>
              </a:lnSpc>
            </a:pPr>
            <a:r>
              <a:rPr lang="en-US" altLang="ko-KR" sz="2400" dirty="0"/>
              <a:t> </a:t>
            </a:r>
            <a:r>
              <a:rPr lang="en-US" altLang="ko-KR" sz="2400" dirty="0" smtClean="0"/>
              <a:t>   </a:t>
            </a:r>
            <a:r>
              <a:rPr lang="ko-KR" altLang="en-US" sz="2400" dirty="0" smtClean="0"/>
              <a:t>일반적으로 안전하다고 판정됨</a:t>
            </a:r>
            <a:endParaRPr lang="en-US" altLang="ko-KR" sz="2400" dirty="0" smtClean="0"/>
          </a:p>
          <a:p>
            <a:pPr>
              <a:lnSpc>
                <a:spcPct val="150000"/>
              </a:lnSpc>
            </a:pPr>
            <a:r>
              <a:rPr lang="en-US" altLang="ko-KR" sz="2400" b="1" dirty="0" err="1" smtClean="0"/>
              <a:t>Leflunomide</a:t>
            </a:r>
            <a:r>
              <a:rPr lang="en-US" altLang="ko-KR" sz="2400" b="1" dirty="0" smtClean="0"/>
              <a:t> </a:t>
            </a:r>
            <a:r>
              <a:rPr lang="en-US" altLang="ko-KR" sz="2400" b="1" dirty="0" err="1" smtClean="0"/>
              <a:t>cate</a:t>
            </a:r>
            <a:r>
              <a:rPr lang="en-US" altLang="ko-KR" sz="2400" b="1" dirty="0" smtClean="0"/>
              <a:t> X</a:t>
            </a:r>
          </a:p>
          <a:p>
            <a:pPr>
              <a:lnSpc>
                <a:spcPct val="150000"/>
              </a:lnSpc>
            </a:pPr>
            <a:r>
              <a:rPr lang="en-US" altLang="ko-KR" sz="2400" dirty="0" smtClean="0"/>
              <a:t>     2</a:t>
            </a:r>
            <a:r>
              <a:rPr lang="ko-KR" altLang="en-US" sz="2400" dirty="0" err="1" smtClean="0"/>
              <a:t>년정도</a:t>
            </a:r>
            <a:r>
              <a:rPr lang="ko-KR" altLang="en-US" sz="2400" dirty="0" smtClean="0"/>
              <a:t> 관리 필요함</a:t>
            </a:r>
            <a:endParaRPr lang="en-US" altLang="ko-KR" sz="2400" dirty="0" smtClean="0"/>
          </a:p>
          <a:p>
            <a:pPr>
              <a:lnSpc>
                <a:spcPct val="150000"/>
              </a:lnSpc>
            </a:pPr>
            <a:r>
              <a:rPr lang="en-US" altLang="ko-KR" sz="2400" b="1" dirty="0" smtClean="0"/>
              <a:t>Anti TNF </a:t>
            </a:r>
            <a:r>
              <a:rPr lang="en-US" altLang="ko-KR" sz="2400" b="1" dirty="0" err="1" smtClean="0"/>
              <a:t>cate</a:t>
            </a:r>
            <a:r>
              <a:rPr lang="en-US" altLang="ko-KR" sz="2400" b="1" dirty="0" smtClean="0"/>
              <a:t> B</a:t>
            </a:r>
          </a:p>
          <a:p>
            <a:pPr>
              <a:lnSpc>
                <a:spcPct val="150000"/>
              </a:lnSpc>
            </a:pPr>
            <a:endParaRPr lang="ko-KR" alt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Live and inactivated vaccines</a:t>
            </a:r>
            <a:endParaRPr lang="ko-KR" altLang="en-US" dirty="0"/>
          </a:p>
        </p:txBody>
      </p:sp>
      <p:graphicFrame>
        <p:nvGraphicFramePr>
          <p:cNvPr id="6" name="내용 개체 틀 5"/>
          <p:cNvGraphicFramePr>
            <a:graphicFrameLocks noGrp="1"/>
          </p:cNvGraphicFramePr>
          <p:nvPr>
            <p:ph idx="1"/>
          </p:nvPr>
        </p:nvGraphicFramePr>
        <p:xfrm>
          <a:off x="457200" y="1600200"/>
          <a:ext cx="8229600" cy="497332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gridSpan="2">
                  <a:txBody>
                    <a:bodyPr/>
                    <a:lstStyle/>
                    <a:p>
                      <a:pPr latinLnBrk="1"/>
                      <a:r>
                        <a:rPr lang="en-US" altLang="ko-KR" sz="1400" dirty="0" smtClean="0"/>
                        <a:t>Live </a:t>
                      </a:r>
                      <a:r>
                        <a:rPr lang="en-US" altLang="ko-KR" sz="1400" dirty="0" err="1" smtClean="0"/>
                        <a:t>vacccines</a:t>
                      </a:r>
                      <a:endParaRPr lang="ko-KR" altLang="en-US" sz="1400" dirty="0"/>
                    </a:p>
                  </a:txBody>
                  <a:tcPr/>
                </a:tc>
                <a:tc hMerge="1">
                  <a:txBody>
                    <a:bodyPr/>
                    <a:lstStyle/>
                    <a:p>
                      <a:pPr latinLnBrk="1"/>
                      <a:endParaRPr lang="ko-KR" altLang="en-US" sz="1400" dirty="0"/>
                    </a:p>
                  </a:txBody>
                  <a:tcPr/>
                </a:tc>
                <a:tc gridSpan="2">
                  <a:txBody>
                    <a:bodyPr/>
                    <a:lstStyle/>
                    <a:p>
                      <a:pPr latinLnBrk="1"/>
                      <a:r>
                        <a:rPr lang="en-US" altLang="ko-KR" sz="1400" dirty="0" smtClean="0"/>
                        <a:t>Inactive vaccines</a:t>
                      </a:r>
                      <a:endParaRPr lang="ko-KR" altLang="en-US" sz="1400" dirty="0"/>
                    </a:p>
                  </a:txBody>
                  <a:tcPr/>
                </a:tc>
                <a:tc hMerge="1">
                  <a:txBody>
                    <a:bodyPr/>
                    <a:lstStyle/>
                    <a:p>
                      <a:pPr latinLnBrk="1"/>
                      <a:endParaRPr lang="ko-KR" altLang="en-US" sz="1400" dirty="0"/>
                    </a:p>
                  </a:txBody>
                  <a:tcPr/>
                </a:tc>
              </a:tr>
              <a:tr h="370840">
                <a:tc rowSpan="4">
                  <a:txBody>
                    <a:bodyPr/>
                    <a:lstStyle/>
                    <a:p>
                      <a:pPr latinLnBrk="1"/>
                      <a:endParaRPr lang="ko-KR" altLang="en-US" sz="1400" dirty="0"/>
                    </a:p>
                  </a:txBody>
                  <a:tcPr/>
                </a:tc>
                <a:tc rowSpan="4">
                  <a:txBody>
                    <a:bodyPr/>
                    <a:lstStyle/>
                    <a:p>
                      <a:pPr latinLnBrk="1"/>
                      <a:r>
                        <a:rPr lang="en-US" altLang="ko-KR" sz="1400" dirty="0" smtClean="0"/>
                        <a:t>Measles(SQ)</a:t>
                      </a:r>
                    </a:p>
                    <a:p>
                      <a:pPr latinLnBrk="1"/>
                      <a:r>
                        <a:rPr lang="en-US" altLang="ko-KR" sz="1400" dirty="0" smtClean="0"/>
                        <a:t>Mumps(SQ)</a:t>
                      </a:r>
                    </a:p>
                    <a:p>
                      <a:pPr latinLnBrk="1"/>
                      <a:r>
                        <a:rPr lang="en-US" altLang="ko-KR" sz="1400" dirty="0" smtClean="0"/>
                        <a:t>Rubella(SQ)</a:t>
                      </a:r>
                    </a:p>
                    <a:p>
                      <a:pPr latinLnBrk="1"/>
                      <a:r>
                        <a:rPr lang="en-US" altLang="ko-KR" sz="1400" dirty="0" smtClean="0"/>
                        <a:t>MMR(SQ)</a:t>
                      </a:r>
                    </a:p>
                    <a:p>
                      <a:pPr latinLnBrk="1"/>
                      <a:endParaRPr lang="ko-KR" altLang="en-US" sz="1400" dirty="0"/>
                    </a:p>
                    <a:p>
                      <a:pPr latinLnBrk="1"/>
                      <a:r>
                        <a:rPr lang="en-US" altLang="ko-KR" sz="1400" dirty="0" err="1" smtClean="0"/>
                        <a:t>Varicella</a:t>
                      </a:r>
                      <a:r>
                        <a:rPr lang="en-US" altLang="ko-KR" sz="1400" dirty="0" smtClean="0"/>
                        <a:t>(SQ)</a:t>
                      </a:r>
                    </a:p>
                    <a:p>
                      <a:pPr latinLnBrk="1"/>
                      <a:r>
                        <a:rPr lang="en-US" altLang="ko-KR" sz="1400" dirty="0" smtClean="0"/>
                        <a:t>BCG(ID)</a:t>
                      </a:r>
                    </a:p>
                    <a:p>
                      <a:pPr latinLnBrk="1"/>
                      <a:endParaRPr lang="en-US" altLang="ko-KR" sz="1400" dirty="0" smtClean="0"/>
                    </a:p>
                    <a:p>
                      <a:pPr latinLnBrk="1"/>
                      <a:r>
                        <a:rPr lang="en-US" altLang="ko-KR" sz="1400" dirty="0" smtClean="0"/>
                        <a:t>Oral Poliovirus</a:t>
                      </a:r>
                    </a:p>
                    <a:p>
                      <a:pPr latinLnBrk="1"/>
                      <a:r>
                        <a:rPr lang="en-US" altLang="ko-KR" sz="1400" dirty="0" smtClean="0"/>
                        <a:t>Oral Typhoid</a:t>
                      </a:r>
                    </a:p>
                    <a:p>
                      <a:pPr latinLnBrk="1"/>
                      <a:endParaRPr lang="en-US" altLang="ko-KR" sz="1400" dirty="0" smtClean="0"/>
                    </a:p>
                    <a:p>
                      <a:pPr latinLnBrk="1"/>
                      <a:r>
                        <a:rPr lang="en-US" altLang="ko-KR" sz="1400" dirty="0" smtClean="0"/>
                        <a:t>Live attenuated </a:t>
                      </a:r>
                      <a:r>
                        <a:rPr lang="en-US" altLang="ko-KR" sz="1400" dirty="0" err="1" smtClean="0"/>
                        <a:t>influecnza</a:t>
                      </a:r>
                      <a:r>
                        <a:rPr lang="en-US" altLang="ko-KR" sz="1400" dirty="0" smtClean="0"/>
                        <a:t>(INS)</a:t>
                      </a:r>
                    </a:p>
                  </a:txBody>
                  <a:tcPr/>
                </a:tc>
                <a:tc>
                  <a:txBody>
                    <a:bodyPr/>
                    <a:lstStyle/>
                    <a:p>
                      <a:pPr latinLnBrk="1"/>
                      <a:r>
                        <a:rPr lang="en-US" altLang="ko-KR" sz="1400" dirty="0" err="1" smtClean="0"/>
                        <a:t>Inacivated</a:t>
                      </a:r>
                      <a:r>
                        <a:rPr lang="en-US" altLang="ko-KR" sz="1400" dirty="0" smtClean="0"/>
                        <a:t> virus</a:t>
                      </a:r>
                      <a:endParaRPr lang="ko-KR" altLang="en-US" sz="1400" dirty="0"/>
                    </a:p>
                  </a:txBody>
                  <a:tcPr/>
                </a:tc>
                <a:tc>
                  <a:txBody>
                    <a:bodyPr/>
                    <a:lstStyle/>
                    <a:p>
                      <a:pPr latinLnBrk="1"/>
                      <a:r>
                        <a:rPr lang="en-US" altLang="ko-KR" sz="1400" dirty="0" smtClean="0"/>
                        <a:t>Japanese encephalitis(SQ)</a:t>
                      </a:r>
                    </a:p>
                    <a:p>
                      <a:pPr latinLnBrk="1"/>
                      <a:r>
                        <a:rPr lang="en-US" altLang="ko-KR" sz="1400" dirty="0" smtClean="0"/>
                        <a:t>SQ</a:t>
                      </a:r>
                      <a:r>
                        <a:rPr lang="en-US" altLang="ko-KR" sz="1400" baseline="0" dirty="0" smtClean="0"/>
                        <a:t> poliovirus</a:t>
                      </a:r>
                      <a:endParaRPr lang="ko-KR" altLang="en-US" sz="1400" dirty="0"/>
                    </a:p>
                  </a:txBody>
                  <a:tcPr/>
                </a:tc>
              </a:tr>
              <a:tr h="370840">
                <a:tc vMerge="1">
                  <a:txBody>
                    <a:bodyPr/>
                    <a:lstStyle/>
                    <a:p>
                      <a:pPr latinLnBrk="1"/>
                      <a:endParaRPr lang="ko-KR" altLang="en-US" sz="1400" dirty="0"/>
                    </a:p>
                  </a:txBody>
                  <a:tcPr/>
                </a:tc>
                <a:tc vMerge="1">
                  <a:txBody>
                    <a:bodyPr/>
                    <a:lstStyle/>
                    <a:p>
                      <a:pPr latinLnBrk="1"/>
                      <a:endParaRPr lang="en-US" altLang="ko-KR" sz="1400" dirty="0" smtClean="0"/>
                    </a:p>
                  </a:txBody>
                  <a:tcPr/>
                </a:tc>
                <a:tc>
                  <a:txBody>
                    <a:bodyPr/>
                    <a:lstStyle/>
                    <a:p>
                      <a:pPr latinLnBrk="1"/>
                      <a:r>
                        <a:rPr lang="en-US" altLang="ko-KR" sz="1400" dirty="0" smtClean="0"/>
                        <a:t>Inactivated viral Subunits</a:t>
                      </a:r>
                      <a:endParaRPr lang="ko-KR" altLang="en-US" sz="1400" dirty="0"/>
                    </a:p>
                  </a:txBody>
                  <a:tcPr/>
                </a:tc>
                <a:tc>
                  <a:txBody>
                    <a:bodyPr/>
                    <a:lstStyle/>
                    <a:p>
                      <a:pPr latinLnBrk="1"/>
                      <a:r>
                        <a:rPr lang="en-US" altLang="ko-KR" sz="1400" dirty="0" smtClean="0"/>
                        <a:t>Hepatitis</a:t>
                      </a:r>
                      <a:r>
                        <a:rPr lang="en-US" altLang="ko-KR" sz="1400" baseline="0" dirty="0" smtClean="0"/>
                        <a:t> B(IM)</a:t>
                      </a:r>
                    </a:p>
                    <a:p>
                      <a:pPr latinLnBrk="1"/>
                      <a:r>
                        <a:rPr lang="en-US" altLang="ko-KR" sz="1400" baseline="0" dirty="0" smtClean="0"/>
                        <a:t>Influenza(IM)</a:t>
                      </a:r>
                      <a:endParaRPr lang="ko-KR" altLang="en-US" sz="1400" dirty="0"/>
                    </a:p>
                  </a:txBody>
                  <a:tcPr/>
                </a:tc>
              </a:tr>
              <a:tr h="370840">
                <a:tc vMerge="1">
                  <a:txBody>
                    <a:bodyPr/>
                    <a:lstStyle/>
                    <a:p>
                      <a:pPr latinLnBrk="1"/>
                      <a:endParaRPr lang="ko-KR" altLang="en-US" sz="1400" dirty="0"/>
                    </a:p>
                  </a:txBody>
                  <a:tcPr/>
                </a:tc>
                <a:tc vMerge="1">
                  <a:txBody>
                    <a:bodyPr/>
                    <a:lstStyle/>
                    <a:p>
                      <a:pPr latinLnBrk="1"/>
                      <a:endParaRPr lang="en-US" altLang="ko-KR" sz="1400" dirty="0" smtClean="0"/>
                    </a:p>
                  </a:txBody>
                  <a:tcPr/>
                </a:tc>
                <a:tc>
                  <a:txBody>
                    <a:bodyPr/>
                    <a:lstStyle/>
                    <a:p>
                      <a:pPr latinLnBrk="1"/>
                      <a:r>
                        <a:rPr lang="en-US" altLang="ko-KR" sz="1400" dirty="0" smtClean="0"/>
                        <a:t>Inactivated bacterium</a:t>
                      </a:r>
                      <a:endParaRPr lang="ko-KR" altLang="en-US" sz="1400" dirty="0"/>
                    </a:p>
                  </a:txBody>
                  <a:tcPr/>
                </a:tc>
                <a:tc>
                  <a:txBody>
                    <a:bodyPr/>
                    <a:lstStyle/>
                    <a:p>
                      <a:pPr latinLnBrk="1"/>
                      <a:r>
                        <a:rPr lang="en-US" altLang="ko-KR" sz="1400" dirty="0" err="1" smtClean="0"/>
                        <a:t>Pertussis-WC,acellular</a:t>
                      </a:r>
                      <a:r>
                        <a:rPr lang="en-US" altLang="ko-KR" sz="1400" dirty="0" smtClean="0"/>
                        <a:t>(IM)</a:t>
                      </a:r>
                    </a:p>
                    <a:p>
                      <a:pPr latinLnBrk="1"/>
                      <a:r>
                        <a:rPr lang="en-US" altLang="ko-KR" sz="1400" dirty="0" smtClean="0"/>
                        <a:t>SQ Cholera</a:t>
                      </a:r>
                    </a:p>
                    <a:p>
                      <a:pPr latinLnBrk="1"/>
                      <a:r>
                        <a:rPr lang="en-US" altLang="ko-KR" sz="1400" dirty="0" smtClean="0"/>
                        <a:t>SQ Typhoid</a:t>
                      </a:r>
                    </a:p>
                    <a:p>
                      <a:pPr latinLnBrk="1"/>
                      <a:endParaRPr lang="ko-KR" altLang="en-US" sz="1400" dirty="0"/>
                    </a:p>
                  </a:txBody>
                  <a:tcPr/>
                </a:tc>
              </a:tr>
              <a:tr h="370840">
                <a:tc vMerge="1">
                  <a:txBody>
                    <a:bodyPr/>
                    <a:lstStyle/>
                    <a:p>
                      <a:pPr latinLnBrk="1"/>
                      <a:endParaRPr lang="ko-KR" altLang="en-US" sz="1400" dirty="0"/>
                    </a:p>
                  </a:txBody>
                  <a:tcPr/>
                </a:tc>
                <a:tc vMerge="1">
                  <a:txBody>
                    <a:bodyPr/>
                    <a:lstStyle/>
                    <a:p>
                      <a:pPr latinLnBrk="1"/>
                      <a:endParaRPr lang="ko-KR" altLang="en-US" sz="1400" dirty="0"/>
                    </a:p>
                  </a:txBody>
                  <a:tcPr/>
                </a:tc>
                <a:tc>
                  <a:txBody>
                    <a:bodyPr/>
                    <a:lstStyle/>
                    <a:p>
                      <a:pPr latinLnBrk="1"/>
                      <a:r>
                        <a:rPr lang="en-US" altLang="ko-KR" sz="1400" dirty="0" err="1" smtClean="0"/>
                        <a:t>Toxoid</a:t>
                      </a:r>
                      <a:endParaRPr lang="ko-KR" altLang="en-US" sz="1400" dirty="0"/>
                    </a:p>
                  </a:txBody>
                  <a:tcPr/>
                </a:tc>
                <a:tc>
                  <a:txBody>
                    <a:bodyPr/>
                    <a:lstStyle/>
                    <a:p>
                      <a:pPr latinLnBrk="1"/>
                      <a:r>
                        <a:rPr lang="en-US" altLang="ko-KR" sz="1400" dirty="0" smtClean="0"/>
                        <a:t>Diphtheria(IM)</a:t>
                      </a:r>
                    </a:p>
                    <a:p>
                      <a:pPr latinLnBrk="1"/>
                      <a:r>
                        <a:rPr lang="en-US" altLang="ko-KR" sz="1400" dirty="0" smtClean="0"/>
                        <a:t>Tetanus(IM)</a:t>
                      </a:r>
                    </a:p>
                    <a:p>
                      <a:pPr latinLnBrk="1"/>
                      <a:r>
                        <a:rPr lang="en-US" altLang="ko-KR" sz="1400" dirty="0" err="1" smtClean="0"/>
                        <a:t>DTaP</a:t>
                      </a:r>
                      <a:r>
                        <a:rPr lang="en-US" altLang="ko-KR" sz="1400" dirty="0" smtClean="0"/>
                        <a:t>,</a:t>
                      </a:r>
                      <a:r>
                        <a:rPr lang="en-US" altLang="ko-KR" sz="1400" baseline="0" dirty="0" smtClean="0"/>
                        <a:t> Td, </a:t>
                      </a:r>
                      <a:r>
                        <a:rPr lang="en-US" altLang="ko-KR" sz="1400" baseline="0" dirty="0" err="1" smtClean="0"/>
                        <a:t>TdaP</a:t>
                      </a:r>
                      <a:endParaRPr lang="ko-KR" altLang="en-US" sz="1400" dirty="0"/>
                    </a:p>
                  </a:txBody>
                  <a:tcPr/>
                </a:tc>
              </a:tr>
              <a:tr h="370840">
                <a:tc rowSpan="2">
                  <a:txBody>
                    <a:bodyPr/>
                    <a:lstStyle/>
                    <a:p>
                      <a:pPr latinLnBrk="1"/>
                      <a:r>
                        <a:rPr lang="en-US" altLang="ko-KR" sz="1400" dirty="0" err="1" smtClean="0"/>
                        <a:t>SQ:subcutaneous</a:t>
                      </a:r>
                      <a:endParaRPr lang="en-US" altLang="ko-KR" sz="1400" dirty="0" smtClean="0"/>
                    </a:p>
                    <a:p>
                      <a:pPr latinLnBrk="1"/>
                      <a:r>
                        <a:rPr lang="en-US" altLang="ko-KR" sz="1400" dirty="0" err="1" smtClean="0"/>
                        <a:t>ID:intradermal</a:t>
                      </a:r>
                      <a:endParaRPr lang="en-US" altLang="ko-KR" sz="1400" dirty="0" smtClean="0"/>
                    </a:p>
                    <a:p>
                      <a:pPr latinLnBrk="1"/>
                      <a:r>
                        <a:rPr lang="en-US" altLang="ko-KR" sz="1400" dirty="0" err="1" smtClean="0"/>
                        <a:t>IM:intramuscular</a:t>
                      </a:r>
                      <a:endParaRPr lang="ko-KR" altLang="en-US" sz="1400" dirty="0"/>
                    </a:p>
                  </a:txBody>
                  <a:tcPr/>
                </a:tc>
                <a:tc rowSpan="2">
                  <a:txBody>
                    <a:bodyPr/>
                    <a:lstStyle/>
                    <a:p>
                      <a:pPr latinLnBrk="1"/>
                      <a:r>
                        <a:rPr lang="en-US" altLang="ko-KR" sz="1400" dirty="0" err="1" smtClean="0"/>
                        <a:t>WC:whole</a:t>
                      </a:r>
                      <a:r>
                        <a:rPr lang="en-US" altLang="ko-KR" sz="1400" dirty="0" smtClean="0"/>
                        <a:t> cell</a:t>
                      </a:r>
                    </a:p>
                    <a:p>
                      <a:pPr latinLnBrk="1"/>
                      <a:r>
                        <a:rPr lang="en-US" altLang="ko-KR" sz="1400" dirty="0" err="1" smtClean="0"/>
                        <a:t>INS:intranasal</a:t>
                      </a:r>
                      <a:r>
                        <a:rPr lang="en-US" altLang="ko-KR" sz="1400" dirty="0" smtClean="0"/>
                        <a:t> spray</a:t>
                      </a:r>
                      <a:endParaRPr lang="ko-KR" altLang="en-US" sz="1400" dirty="0"/>
                    </a:p>
                  </a:txBody>
                  <a:tcPr/>
                </a:tc>
                <a:tc>
                  <a:txBody>
                    <a:bodyPr/>
                    <a:lstStyle/>
                    <a:p>
                      <a:pPr latinLnBrk="1"/>
                      <a:r>
                        <a:rPr lang="en-US" altLang="ko-KR" sz="1400" dirty="0" smtClean="0"/>
                        <a:t>Polysaccharide</a:t>
                      </a:r>
                      <a:endParaRPr lang="ko-KR" altLang="en-US" sz="1400" dirty="0"/>
                    </a:p>
                  </a:txBody>
                  <a:tcPr/>
                </a:tc>
                <a:tc>
                  <a:txBody>
                    <a:bodyPr/>
                    <a:lstStyle/>
                    <a:p>
                      <a:pPr latinLnBrk="1"/>
                      <a:r>
                        <a:rPr lang="en-US" altLang="ko-KR" sz="1400" dirty="0" smtClean="0"/>
                        <a:t>Pneumococcal(SQ)</a:t>
                      </a:r>
                    </a:p>
                    <a:p>
                      <a:pPr latinLnBrk="1"/>
                      <a:r>
                        <a:rPr lang="en-US" altLang="ko-KR" sz="1400" dirty="0" smtClean="0"/>
                        <a:t>Meningococcal(SQ)</a:t>
                      </a:r>
                    </a:p>
                    <a:p>
                      <a:pPr latinLnBrk="1"/>
                      <a:r>
                        <a:rPr lang="en-US" altLang="ko-KR" sz="1400" dirty="0" smtClean="0"/>
                        <a:t>Vi(Typhoid)(IM)</a:t>
                      </a:r>
                      <a:endParaRPr lang="ko-KR" altLang="en-US" sz="1400" dirty="0"/>
                    </a:p>
                  </a:txBody>
                  <a:tcPr/>
                </a:tc>
              </a:tr>
              <a:tr h="370840">
                <a:tc vMerge="1">
                  <a:txBody>
                    <a:bodyPr/>
                    <a:lstStyle/>
                    <a:p>
                      <a:pPr latinLnBrk="1"/>
                      <a:endParaRPr lang="ko-KR" altLang="en-US" sz="1400" dirty="0"/>
                    </a:p>
                  </a:txBody>
                  <a:tcPr/>
                </a:tc>
                <a:tc vMerge="1">
                  <a:txBody>
                    <a:bodyPr/>
                    <a:lstStyle/>
                    <a:p>
                      <a:pPr latinLnBrk="1"/>
                      <a:endParaRPr lang="ko-KR" altLang="en-US" sz="1400" dirty="0"/>
                    </a:p>
                  </a:txBody>
                  <a:tcPr/>
                </a:tc>
                <a:tc>
                  <a:txBody>
                    <a:bodyPr/>
                    <a:lstStyle/>
                    <a:p>
                      <a:pPr latinLnBrk="1"/>
                      <a:r>
                        <a:rPr lang="en-US" altLang="ko-KR" sz="1400" dirty="0" smtClean="0"/>
                        <a:t>Conjugate</a:t>
                      </a:r>
                      <a:r>
                        <a:rPr lang="en-US" altLang="ko-KR" sz="1400" baseline="0" dirty="0" smtClean="0"/>
                        <a:t> of Polysaccharide and protein</a:t>
                      </a:r>
                      <a:endParaRPr lang="ko-KR" altLang="en-US" sz="1400" dirty="0"/>
                    </a:p>
                  </a:txBody>
                  <a:tcPr/>
                </a:tc>
                <a:tc>
                  <a:txBody>
                    <a:bodyPr/>
                    <a:lstStyle/>
                    <a:p>
                      <a:pPr latinLnBrk="1"/>
                      <a:r>
                        <a:rPr lang="en-US" altLang="ko-KR" sz="1400" dirty="0" err="1" smtClean="0"/>
                        <a:t>Hib</a:t>
                      </a:r>
                      <a:r>
                        <a:rPr lang="en-US" altLang="ko-KR" sz="1400" dirty="0" smtClean="0"/>
                        <a:t>(</a:t>
                      </a:r>
                      <a:r>
                        <a:rPr lang="en-US" altLang="ko-KR" sz="1400" dirty="0" err="1" smtClean="0"/>
                        <a:t>Hemophilus</a:t>
                      </a:r>
                      <a:r>
                        <a:rPr lang="en-US" altLang="ko-KR" sz="1400" dirty="0" smtClean="0"/>
                        <a:t> type b)(IM)</a:t>
                      </a:r>
                      <a:endParaRPr lang="ko-KR" altLang="en-US" sz="1400" dirty="0"/>
                    </a:p>
                  </a:txBody>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251520" y="332656"/>
            <a:ext cx="8568952" cy="6740307"/>
          </a:xfrm>
          <a:prstGeom prst="rect">
            <a:avLst/>
          </a:prstGeom>
        </p:spPr>
        <p:txBody>
          <a:bodyPr wrap="square">
            <a:spAutoFit/>
          </a:bodyPr>
          <a:lstStyle/>
          <a:p>
            <a:r>
              <a:rPr lang="en-US" altLang="ko-KR" sz="2400" dirty="0" smtClean="0"/>
              <a:t/>
            </a:r>
            <a:br>
              <a:rPr lang="en-US" altLang="ko-KR" sz="2400" dirty="0" smtClean="0"/>
            </a:br>
            <a:r>
              <a:rPr lang="en-US" altLang="ko-KR" sz="2400" dirty="0" smtClean="0"/>
              <a:t>2. </a:t>
            </a:r>
            <a:r>
              <a:rPr lang="ko-KR" altLang="en-US" sz="2400" dirty="0" smtClean="0"/>
              <a:t>건강보조식품</a:t>
            </a:r>
            <a:r>
              <a:rPr lang="en-US" altLang="ko-KR" sz="2400" dirty="0" smtClean="0"/>
              <a:t>(</a:t>
            </a:r>
            <a:r>
              <a:rPr lang="ko-KR" altLang="en-US" sz="2400" dirty="0" err="1" smtClean="0"/>
              <a:t>글루코사민</a:t>
            </a:r>
            <a:r>
              <a:rPr lang="en-US" altLang="ko-KR" sz="2400" dirty="0" smtClean="0"/>
              <a:t>,</a:t>
            </a:r>
            <a:r>
              <a:rPr lang="ko-KR" altLang="en-US" sz="2400" dirty="0" smtClean="0"/>
              <a:t>홍삼 등</a:t>
            </a:r>
            <a:r>
              <a:rPr lang="en-US" altLang="ko-KR" sz="2400" dirty="0" smtClean="0"/>
              <a:t>) </a:t>
            </a:r>
            <a:r>
              <a:rPr lang="ko-KR" altLang="en-US" sz="2400" dirty="0" smtClean="0"/>
              <a:t>효과가 있나요</a:t>
            </a:r>
            <a:r>
              <a:rPr lang="en-US" altLang="ko-KR" sz="2400" dirty="0" smtClean="0"/>
              <a:t>? </a:t>
            </a:r>
            <a:r>
              <a:rPr lang="ko-KR" altLang="en-US" sz="2400" dirty="0" smtClean="0"/>
              <a:t>복용해도 되나요</a:t>
            </a:r>
            <a:r>
              <a:rPr lang="en-US" altLang="ko-KR" sz="2400" dirty="0" smtClean="0"/>
              <a:t>?</a:t>
            </a:r>
          </a:p>
          <a:p>
            <a:r>
              <a:rPr lang="en-US" altLang="ko-KR" sz="2400" dirty="0" smtClean="0"/>
              <a:t>   -- </a:t>
            </a:r>
            <a:r>
              <a:rPr lang="ko-KR" altLang="en-US" sz="2400" dirty="0" err="1" smtClean="0"/>
              <a:t>면역억제재를</a:t>
            </a:r>
            <a:r>
              <a:rPr lang="ko-KR" altLang="en-US" sz="2400" dirty="0" smtClean="0"/>
              <a:t> 복용하고 있는데 면역에 좋다는 홍삼 등을 먹으면 상치 되는 것이 아닌지요</a:t>
            </a:r>
            <a:br>
              <a:rPr lang="ko-KR" altLang="en-US" sz="2400" dirty="0" smtClean="0"/>
            </a:br>
            <a:r>
              <a:rPr lang="en-US" altLang="ko-KR" sz="2400" dirty="0" smtClean="0"/>
              <a:t>3. </a:t>
            </a:r>
            <a:r>
              <a:rPr lang="ko-KR" altLang="en-US" sz="2400" dirty="0" smtClean="0"/>
              <a:t>염증수치에 비해서 통증이 별로 없어요</a:t>
            </a:r>
            <a:r>
              <a:rPr lang="en-US" altLang="ko-KR" sz="2400" dirty="0" smtClean="0"/>
              <a:t>. </a:t>
            </a:r>
            <a:r>
              <a:rPr lang="ko-KR" altLang="en-US" sz="2400" dirty="0" smtClean="0"/>
              <a:t>혹은 염증수치는 정상인데 통증이 심합니다</a:t>
            </a:r>
            <a:r>
              <a:rPr lang="en-US" altLang="ko-KR" sz="2400" dirty="0" smtClean="0"/>
              <a:t>..</a:t>
            </a:r>
            <a:br>
              <a:rPr lang="en-US" altLang="ko-KR" sz="2400" dirty="0" smtClean="0"/>
            </a:br>
            <a:r>
              <a:rPr lang="en-US" altLang="ko-KR" sz="2400" dirty="0" smtClean="0"/>
              <a:t>4. (</a:t>
            </a:r>
            <a:r>
              <a:rPr lang="ko-KR" altLang="en-US" sz="2400" dirty="0" smtClean="0"/>
              <a:t>독감</a:t>
            </a:r>
            <a:r>
              <a:rPr lang="en-US" altLang="ko-KR" sz="2400" dirty="0" smtClean="0"/>
              <a:t>)</a:t>
            </a:r>
            <a:r>
              <a:rPr lang="ko-KR" altLang="en-US" sz="2400" dirty="0" smtClean="0"/>
              <a:t>예방접종 해도 되나요</a:t>
            </a:r>
            <a:r>
              <a:rPr lang="en-US" altLang="ko-KR" sz="2400" dirty="0" smtClean="0"/>
              <a:t>? </a:t>
            </a:r>
            <a:r>
              <a:rPr lang="ko-KR" altLang="en-US" sz="2400" dirty="0" err="1" smtClean="0"/>
              <a:t>주사제를</a:t>
            </a:r>
            <a:r>
              <a:rPr lang="ko-KR" altLang="en-US" sz="2400" dirty="0" smtClean="0"/>
              <a:t> 맞고 있는 경우에 어느 정도 시간을 두고 맞아야 하는지요</a:t>
            </a:r>
            <a:r>
              <a:rPr lang="en-US" altLang="ko-KR" sz="2400" dirty="0" smtClean="0"/>
              <a:t>.</a:t>
            </a:r>
            <a:br>
              <a:rPr lang="en-US" altLang="ko-KR" sz="2400" dirty="0" smtClean="0"/>
            </a:br>
            <a:r>
              <a:rPr lang="en-US" altLang="ko-KR" sz="2400" dirty="0" smtClean="0"/>
              <a:t>5. </a:t>
            </a:r>
            <a:r>
              <a:rPr lang="ko-KR" altLang="en-US" sz="2400" dirty="0" smtClean="0"/>
              <a:t>임신을 위해 준비해야 하는 것들 </a:t>
            </a:r>
            <a:r>
              <a:rPr lang="en-US" altLang="ko-KR" sz="2400" dirty="0" smtClean="0"/>
              <a:t>- </a:t>
            </a:r>
            <a:r>
              <a:rPr lang="ko-KR" altLang="en-US" sz="2400" dirty="0" smtClean="0"/>
              <a:t>남자의 경우와 여자의 경우</a:t>
            </a:r>
            <a:r>
              <a:rPr lang="en-US" altLang="ko-KR" sz="2400" dirty="0" smtClean="0"/>
              <a:t>. </a:t>
            </a:r>
            <a:r>
              <a:rPr lang="ko-KR" altLang="en-US" sz="2400" dirty="0" smtClean="0"/>
              <a:t>끊어야 하는 약</a:t>
            </a:r>
            <a:r>
              <a:rPr lang="en-US" altLang="ko-KR" sz="2400" dirty="0" smtClean="0"/>
              <a:t>..</a:t>
            </a:r>
            <a:r>
              <a:rPr lang="ko-KR" altLang="en-US" sz="2400" dirty="0" smtClean="0"/>
              <a:t>먹어도 되는 약</a:t>
            </a:r>
            <a:r>
              <a:rPr lang="en-US" altLang="ko-KR" sz="2400" dirty="0" smtClean="0"/>
              <a:t>..  </a:t>
            </a:r>
            <a:r>
              <a:rPr lang="ko-KR" altLang="en-US" sz="2400" dirty="0" smtClean="0"/>
              <a:t>여자의 경우 임신중과 모유 </a:t>
            </a:r>
            <a:r>
              <a:rPr lang="ko-KR" altLang="en-US" sz="2400" dirty="0" err="1" smtClean="0"/>
              <a:t>수유중</a:t>
            </a:r>
            <a:r>
              <a:rPr lang="en-US" altLang="ko-KR" sz="2400" dirty="0" smtClean="0"/>
              <a:t>,,</a:t>
            </a:r>
          </a:p>
          <a:p>
            <a:r>
              <a:rPr lang="en-US" altLang="ko-KR" sz="2400" dirty="0" smtClean="0"/>
              <a:t>6. </a:t>
            </a:r>
            <a:r>
              <a:rPr lang="ko-KR" altLang="en-US" sz="2400" dirty="0" smtClean="0"/>
              <a:t>감기 증세가 있고 관절 통증이 심한데 </a:t>
            </a:r>
            <a:r>
              <a:rPr lang="ko-KR" altLang="en-US" sz="2400" dirty="0" err="1" smtClean="0"/>
              <a:t>주사제를</a:t>
            </a:r>
            <a:r>
              <a:rPr lang="ko-KR" altLang="en-US" sz="2400" dirty="0" smtClean="0"/>
              <a:t> 맞아도 되나요</a:t>
            </a:r>
            <a:r>
              <a:rPr lang="en-US" altLang="ko-KR" sz="2400" dirty="0" smtClean="0"/>
              <a:t>?</a:t>
            </a:r>
          </a:p>
          <a:p>
            <a:r>
              <a:rPr lang="en-US" altLang="ko-KR" sz="2400" dirty="0" smtClean="0"/>
              <a:t>    - </a:t>
            </a:r>
            <a:r>
              <a:rPr lang="ko-KR" altLang="en-US" sz="2400" dirty="0" smtClean="0"/>
              <a:t>감기가 </a:t>
            </a:r>
            <a:r>
              <a:rPr lang="ko-KR" altLang="en-US" sz="2400" dirty="0" err="1" smtClean="0"/>
              <a:t>있을때는</a:t>
            </a:r>
            <a:r>
              <a:rPr lang="ko-KR" altLang="en-US" sz="2400" dirty="0" smtClean="0"/>
              <a:t> 맞지 말라고 하시는데</a:t>
            </a:r>
            <a:r>
              <a:rPr lang="en-US" altLang="ko-KR" sz="2400" dirty="0" smtClean="0"/>
              <a:t>, </a:t>
            </a:r>
            <a:r>
              <a:rPr lang="ko-KR" altLang="en-US" sz="2400" dirty="0" smtClean="0"/>
              <a:t>통증으로 힘들 경우는 어떻게 하는 것이 좋은가요</a:t>
            </a:r>
            <a:r>
              <a:rPr lang="en-US" altLang="ko-KR" sz="2400" dirty="0" smtClean="0"/>
              <a:t>?</a:t>
            </a:r>
          </a:p>
          <a:p>
            <a:r>
              <a:rPr lang="en-US" altLang="ko-KR" sz="2400" dirty="0" smtClean="0"/>
              <a:t/>
            </a:r>
            <a:br>
              <a:rPr lang="en-US" altLang="ko-KR" sz="2400" dirty="0" smtClean="0"/>
            </a:br>
            <a:endParaRPr lang="en-US" altLang="ko-KR" sz="2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179512" y="404664"/>
            <a:ext cx="8964488" cy="5632311"/>
          </a:xfrm>
          <a:prstGeom prst="rect">
            <a:avLst/>
          </a:prstGeom>
        </p:spPr>
        <p:txBody>
          <a:bodyPr wrap="square">
            <a:spAutoFit/>
          </a:bodyPr>
          <a:lstStyle/>
          <a:p>
            <a:r>
              <a:rPr lang="en-US" altLang="ko-KR" sz="2400" dirty="0" smtClean="0"/>
              <a:t>9</a:t>
            </a:r>
            <a:r>
              <a:rPr lang="en-US" altLang="ko-KR" sz="2400" dirty="0" smtClean="0"/>
              <a:t>.  HLA-B27 </a:t>
            </a:r>
            <a:r>
              <a:rPr lang="ko-KR" altLang="en-US" sz="2400" dirty="0" smtClean="0"/>
              <a:t>음성인데도 </a:t>
            </a:r>
            <a:r>
              <a:rPr lang="ko-KR" altLang="en-US" sz="2400" dirty="0" err="1" smtClean="0"/>
              <a:t>강척일</a:t>
            </a:r>
            <a:r>
              <a:rPr lang="ko-KR" altLang="en-US" sz="2400" dirty="0" smtClean="0"/>
              <a:t> 수가 있나요</a:t>
            </a:r>
            <a:r>
              <a:rPr lang="en-US" altLang="ko-KR" sz="2400" dirty="0" smtClean="0"/>
              <a:t>?</a:t>
            </a:r>
          </a:p>
          <a:p>
            <a:r>
              <a:rPr lang="en-US" altLang="ko-KR" sz="2400" dirty="0" smtClean="0"/>
              <a:t>10. </a:t>
            </a:r>
            <a:r>
              <a:rPr lang="ko-KR" altLang="en-US" sz="2400" dirty="0" smtClean="0"/>
              <a:t>대상포진이나 </a:t>
            </a:r>
            <a:r>
              <a:rPr lang="ko-KR" altLang="en-US" sz="2400" dirty="0" err="1" smtClean="0"/>
              <a:t>포도막염</a:t>
            </a:r>
            <a:r>
              <a:rPr lang="ko-KR" altLang="en-US" sz="2400" dirty="0" smtClean="0"/>
              <a:t> 등의 합병증이 오는 경우와 이에 대한 치료 방법 </a:t>
            </a:r>
            <a:r>
              <a:rPr lang="en-US" altLang="ko-KR" sz="2400" dirty="0" smtClean="0"/>
              <a:t>- </a:t>
            </a:r>
            <a:r>
              <a:rPr lang="ko-KR" altLang="en-US" sz="2400" dirty="0" smtClean="0"/>
              <a:t>약은 어떻게 해야 하나요</a:t>
            </a:r>
            <a:r>
              <a:rPr lang="en-US" altLang="ko-KR" sz="2400" dirty="0" smtClean="0"/>
              <a:t>? </a:t>
            </a:r>
            <a:r>
              <a:rPr lang="ko-KR" altLang="en-US" sz="2400" dirty="0" err="1" smtClean="0"/>
              <a:t>류마티스</a:t>
            </a:r>
            <a:r>
              <a:rPr lang="ko-KR" altLang="en-US" sz="2400" dirty="0" smtClean="0"/>
              <a:t> 약과 다른 과에서 주는 약을 같이 먹어도 되나요</a:t>
            </a:r>
            <a:r>
              <a:rPr lang="en-US" altLang="ko-KR" sz="2400" dirty="0" smtClean="0"/>
              <a:t>?</a:t>
            </a:r>
          </a:p>
          <a:p>
            <a:r>
              <a:rPr lang="en-US" altLang="ko-KR" sz="2400" dirty="0" smtClean="0"/>
              <a:t>11. </a:t>
            </a:r>
            <a:r>
              <a:rPr lang="ko-KR" altLang="en-US" sz="2400" dirty="0" smtClean="0"/>
              <a:t>손가락이 쑤시는 증상이 가끔씩 오는데 이것도 병과 관련이 있나요</a:t>
            </a:r>
            <a:r>
              <a:rPr lang="en-US" altLang="ko-KR" sz="2400" dirty="0" smtClean="0"/>
              <a:t>?</a:t>
            </a:r>
          </a:p>
          <a:p>
            <a:r>
              <a:rPr lang="en-US" altLang="ko-KR" sz="2400" dirty="0" smtClean="0"/>
              <a:t>12. </a:t>
            </a:r>
            <a:r>
              <a:rPr lang="ko-KR" altLang="en-US" sz="2400" dirty="0" smtClean="0"/>
              <a:t>다른 병에 </a:t>
            </a:r>
            <a:r>
              <a:rPr lang="ko-KR" altLang="en-US" sz="2400" dirty="0" err="1" smtClean="0"/>
              <a:t>걸렸을때</a:t>
            </a:r>
            <a:r>
              <a:rPr lang="ko-KR" altLang="en-US" sz="2400" dirty="0" smtClean="0"/>
              <a:t> </a:t>
            </a:r>
            <a:r>
              <a:rPr lang="en-US" altLang="ko-KR" sz="2400" dirty="0" smtClean="0"/>
              <a:t>- </a:t>
            </a:r>
            <a:r>
              <a:rPr lang="ko-KR" altLang="en-US" sz="2400" dirty="0" smtClean="0"/>
              <a:t>감기</a:t>
            </a:r>
            <a:r>
              <a:rPr lang="en-US" altLang="ko-KR" sz="2400" dirty="0" smtClean="0"/>
              <a:t>, </a:t>
            </a:r>
            <a:r>
              <a:rPr lang="ko-KR" altLang="en-US" sz="2400" dirty="0" smtClean="0"/>
              <a:t>몸살</a:t>
            </a:r>
            <a:r>
              <a:rPr lang="en-US" altLang="ko-KR" sz="2400" dirty="0" smtClean="0"/>
              <a:t>, </a:t>
            </a:r>
            <a:r>
              <a:rPr lang="ko-KR" altLang="en-US" sz="2400" dirty="0" smtClean="0"/>
              <a:t>독감</a:t>
            </a:r>
            <a:r>
              <a:rPr lang="en-US" altLang="ko-KR" sz="2400" dirty="0" smtClean="0"/>
              <a:t>, </a:t>
            </a:r>
            <a:r>
              <a:rPr lang="ko-KR" altLang="en-US" sz="2400" dirty="0" smtClean="0"/>
              <a:t>등등</a:t>
            </a:r>
            <a:r>
              <a:rPr lang="en-US" altLang="ko-KR" sz="2400" dirty="0" smtClean="0"/>
              <a:t>.. </a:t>
            </a:r>
            <a:r>
              <a:rPr lang="ko-KR" altLang="en-US" sz="2400" dirty="0" err="1" smtClean="0"/>
              <a:t>류마티스</a:t>
            </a:r>
            <a:r>
              <a:rPr lang="ko-KR" altLang="en-US" sz="2400" dirty="0" smtClean="0"/>
              <a:t> 약과 병행해서 같이 먹어도 무리가 없는지요</a:t>
            </a:r>
            <a:r>
              <a:rPr lang="en-US" altLang="ko-KR" sz="2400" dirty="0" smtClean="0"/>
              <a:t>.</a:t>
            </a:r>
          </a:p>
          <a:p>
            <a:r>
              <a:rPr lang="en-US" altLang="ko-KR" sz="2400" dirty="0" smtClean="0"/>
              <a:t>13. </a:t>
            </a:r>
            <a:r>
              <a:rPr lang="ko-KR" altLang="en-US" sz="2400" dirty="0" smtClean="0"/>
              <a:t>통증이 없으면 약을 </a:t>
            </a:r>
            <a:r>
              <a:rPr lang="ko-KR" altLang="en-US" sz="2400" dirty="0" err="1" smtClean="0"/>
              <a:t>안먹고</a:t>
            </a:r>
            <a:r>
              <a:rPr lang="en-US" altLang="ko-KR" sz="2400" dirty="0" smtClean="0"/>
              <a:t>, </a:t>
            </a:r>
            <a:r>
              <a:rPr lang="ko-KR" altLang="en-US" sz="2400" dirty="0" err="1" smtClean="0"/>
              <a:t>있을때만</a:t>
            </a:r>
            <a:r>
              <a:rPr lang="ko-KR" altLang="en-US" sz="2400" dirty="0" smtClean="0"/>
              <a:t> 먹어도 되는지요</a:t>
            </a:r>
            <a:r>
              <a:rPr lang="en-US" altLang="ko-KR" sz="2400" dirty="0" smtClean="0"/>
              <a:t>..</a:t>
            </a:r>
            <a:r>
              <a:rPr lang="ko-KR" altLang="en-US" sz="2400" dirty="0" smtClean="0"/>
              <a:t>아니면 통증이 없어도 꾸준히 규칙적으로 약을 복용해야 하나요</a:t>
            </a:r>
            <a:r>
              <a:rPr lang="en-US" altLang="ko-KR" sz="2400" dirty="0" smtClean="0"/>
              <a:t>?</a:t>
            </a:r>
          </a:p>
          <a:p>
            <a:r>
              <a:rPr lang="en-US" altLang="ko-KR" sz="2400" dirty="0" smtClean="0"/>
              <a:t>14. </a:t>
            </a:r>
            <a:r>
              <a:rPr lang="ko-KR" altLang="en-US" sz="2400" dirty="0" err="1" smtClean="0"/>
              <a:t>주사제를</a:t>
            </a:r>
            <a:r>
              <a:rPr lang="ko-KR" altLang="en-US" sz="2400" dirty="0" smtClean="0"/>
              <a:t> 맞으면 약은 </a:t>
            </a:r>
            <a:r>
              <a:rPr lang="ko-KR" altLang="en-US" sz="2400" dirty="0" err="1" smtClean="0"/>
              <a:t>안먹어도</a:t>
            </a:r>
            <a:r>
              <a:rPr lang="ko-KR" altLang="en-US" sz="2400" dirty="0" smtClean="0"/>
              <a:t> 되나요</a:t>
            </a:r>
            <a:r>
              <a:rPr lang="en-US" altLang="ko-KR" sz="2400" dirty="0" smtClean="0"/>
              <a:t>?</a:t>
            </a:r>
          </a:p>
          <a:p>
            <a:r>
              <a:rPr lang="en-US" altLang="ko-KR" sz="2400" dirty="0" smtClean="0"/>
              <a:t>15. </a:t>
            </a:r>
            <a:r>
              <a:rPr lang="ko-KR" altLang="en-US" sz="2400" dirty="0" smtClean="0"/>
              <a:t>저희 병으로 심장에 이상이 올 수 있나요</a:t>
            </a:r>
            <a:r>
              <a:rPr lang="en-US" altLang="ko-KR" sz="2400" dirty="0" smtClean="0"/>
              <a:t>? </a:t>
            </a:r>
          </a:p>
          <a:p>
            <a:r>
              <a:rPr lang="en-US" altLang="ko-KR" sz="2400" dirty="0" smtClean="0"/>
              <a:t>   </a:t>
            </a:r>
            <a:r>
              <a:rPr lang="ko-KR" altLang="en-US" sz="2400" dirty="0" smtClean="0"/>
              <a:t>심장이 가끔 불규칙적으로 뛰는 증상은 </a:t>
            </a:r>
            <a:r>
              <a:rPr lang="ko-KR" altLang="en-US" sz="2400" dirty="0" err="1" smtClean="0"/>
              <a:t>삼첨판폐쇄부전으로</a:t>
            </a:r>
            <a:r>
              <a:rPr lang="ko-KR" altLang="en-US" sz="2400" dirty="0" smtClean="0"/>
              <a:t> 심실에서 나간 피가 </a:t>
            </a:r>
            <a:br>
              <a:rPr lang="ko-KR" altLang="en-US" sz="2400" dirty="0" smtClean="0"/>
            </a:br>
            <a:r>
              <a:rPr lang="ko-KR" altLang="en-US" sz="2400" dirty="0" smtClean="0"/>
              <a:t>   역류해서 발생하는 증상이랍니다</a:t>
            </a:r>
            <a:r>
              <a:rPr lang="en-US" altLang="ko-KR" sz="2400" dirty="0" smtClean="0"/>
              <a:t>. </a:t>
            </a:r>
            <a:r>
              <a:rPr lang="ko-KR" altLang="en-US" sz="2400" dirty="0" err="1" smtClean="0"/>
              <a:t>류마티스열</a:t>
            </a:r>
            <a:r>
              <a:rPr lang="ko-KR" altLang="en-US" sz="2400" dirty="0" smtClean="0"/>
              <a:t> 때문이고요</a:t>
            </a:r>
            <a:r>
              <a:rPr lang="en-US" altLang="ko-KR" sz="2400" dirty="0" smtClean="0"/>
              <a:t>. </a:t>
            </a:r>
            <a:endParaRPr lang="ko-KR" altLang="en-US" sz="2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HOTO" val="TRUE"/>
  <p:tag name="FILENAME" val="F:\Desktop\ASAS-Powerpoints\temp\english\Treatment\ASAS-Treatment-002.jpg"/>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LuckyTie">
  <a:themeElements>
    <a:clrScheme name="Lucky Tie">
      <a:dk1>
        <a:sysClr val="windowText" lastClr="000000"/>
      </a:dk1>
      <a:lt1>
        <a:sysClr val="window" lastClr="FFFFFF"/>
      </a:lt1>
      <a:dk2>
        <a:srgbClr val="C80000"/>
      </a:dk2>
      <a:lt2>
        <a:srgbClr val="FFECEC"/>
      </a:lt2>
      <a:accent1>
        <a:srgbClr val="C93131"/>
      </a:accent1>
      <a:accent2>
        <a:srgbClr val="F58C5D"/>
      </a:accent2>
      <a:accent3>
        <a:srgbClr val="EABC33"/>
      </a:accent3>
      <a:accent4>
        <a:srgbClr val="698F9B"/>
      </a:accent4>
      <a:accent5>
        <a:srgbClr val="825397"/>
      </a:accent5>
      <a:accent6>
        <a:srgbClr val="814359"/>
      </a:accent6>
      <a:hlink>
        <a:srgbClr val="03AEC5"/>
      </a:hlink>
      <a:folHlink>
        <a:srgbClr val="8D9B07"/>
      </a:folHlink>
    </a:clrScheme>
    <a:fontScheme name="Lucky Tie">
      <a:majorFont>
        <a:latin typeface="Tahoma"/>
        <a:ea typeface=""/>
        <a:cs typeface=""/>
        <a:font script="Cyrl" typeface="Tahoma"/>
        <a:font script="Grek" typeface="Tahoma"/>
        <a:font script="Jpan" typeface="ＭＳ Ｐ明朝"/>
        <a:font script="Hang" typeface="굴림"/>
        <a:font script="Hans" typeface="黑体"/>
        <a:font script="Hant" typeface="新細明體"/>
        <a:font script="Arab" typeface="Tahoma"/>
        <a:font script="Hebr" typeface="Tahoma"/>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Franklin Gothic Book"/>
        <a:ea typeface=""/>
        <a:cs typeface=""/>
        <a:font script="Cyrl" typeface="Arial"/>
        <a:font script="Grek"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ucky Tie">
      <a:fillStyleLst>
        <a:solidFill>
          <a:schemeClr val="phClr">
            <a:tint val="100000"/>
            <a:shade val="100000"/>
            <a:hueMod val="100000"/>
            <a:satMod val="100000"/>
          </a:schemeClr>
        </a:solidFill>
        <a:gradFill rotWithShape="1">
          <a:gsLst>
            <a:gs pos="0">
              <a:schemeClr val="phClr">
                <a:tint val="100000"/>
                <a:shade val="50000"/>
                <a:hueMod val="100000"/>
                <a:satMod val="90000"/>
              </a:schemeClr>
            </a:gs>
            <a:gs pos="50000">
              <a:schemeClr val="phClr">
                <a:tint val="50000"/>
                <a:shade val="100000"/>
                <a:hueMod val="100000"/>
                <a:satMod val="100000"/>
              </a:schemeClr>
            </a:gs>
            <a:gs pos="100000">
              <a:schemeClr val="phClr">
                <a:tint val="100000"/>
                <a:shade val="50000"/>
                <a:hueMod val="100000"/>
                <a:satMod val="90000"/>
              </a:schemeClr>
            </a:gs>
          </a:gsLst>
          <a:lin ang="1800000" scaled="1"/>
        </a:gradFill>
        <a:solidFill>
          <a:schemeClr val="phClr">
            <a:tint val="100000"/>
            <a:shade val="100000"/>
            <a:hueMod val="100000"/>
            <a:satMod val="100000"/>
          </a:schemeClr>
        </a:solidFill>
      </a:fillStyleLst>
      <a:lnStyleLst>
        <a:ln w="20000" cap="flat" cmpd="sng" algn="ctr">
          <a:solidFill>
            <a:schemeClr val="phClr"/>
          </a:solidFill>
          <a:prstDash val="solid"/>
        </a:ln>
        <a:ln w="30000" cap="flat" cmpd="sng" algn="ctr">
          <a:solidFill>
            <a:schemeClr val="phClr"/>
          </a:solidFill>
          <a:prstDash val="solid"/>
        </a:ln>
        <a:ln w="40000" cap="flat" cmpd="dbl" algn="ctr">
          <a:solidFill>
            <a:schemeClr val="phClr"/>
          </a:solidFill>
          <a:prstDash val="solid"/>
        </a:ln>
      </a:lnStyleLst>
      <a:effectStyleLst>
        <a:effectStyle>
          <a:effectLst>
            <a:glow rad="12700">
              <a:schemeClr val="phClr">
                <a:tint val="100000"/>
                <a:shade val="100000"/>
                <a:alpha val="50196"/>
                <a:hueMod val="100000"/>
                <a:satMod val="100000"/>
              </a:schemeClr>
            </a:glow>
          </a:effectLst>
        </a:effectStyle>
        <a:effectStyle>
          <a:effectLst>
            <a:innerShdw blurRad="25400" dist="38100" dir="2700000">
              <a:schemeClr val="phClr">
                <a:tint val="90000"/>
                <a:shade val="100000"/>
                <a:hueMod val="100000"/>
                <a:satMod val="100000"/>
              </a:schemeClr>
            </a:innerShdw>
          </a:effectLst>
        </a:effectStyle>
        <a:effectStyle>
          <a:effectLst>
            <a:innerShdw blurRad="25400" dist="38100" dir="2700000">
              <a:schemeClr val="phClr">
                <a:tint val="100000"/>
                <a:shade val="50000"/>
                <a:hueMod val="100000"/>
                <a:satMod val="100000"/>
              </a:schemeClr>
            </a:innerShdw>
          </a:effectLst>
          <a:scene3d>
            <a:camera prst="orthographicFront"/>
            <a:lightRig rig="soft" dir="t"/>
          </a:scene3d>
          <a:sp3d extrusionH="76200" prstMaterial="matte">
            <a:bevelT h="50800"/>
            <a:bevelB w="0" h="0"/>
            <a:extrusionClr>
              <a:schemeClr val="accent3">
                <a:tint val="40000"/>
              </a:schemeClr>
            </a:extrusionClr>
          </a:sp3d>
        </a:effectStyle>
      </a:effectStyleLst>
      <a:bgFillStyleLst>
        <a:gradFill rotWithShape="1">
          <a:gsLst>
            <a:gs pos="0">
              <a:schemeClr val="phClr">
                <a:tint val="100000"/>
                <a:shade val="50000"/>
                <a:hueMod val="100000"/>
                <a:satMod val="100000"/>
              </a:schemeClr>
            </a:gs>
            <a:gs pos="40000">
              <a:schemeClr val="phClr">
                <a:tint val="85000"/>
                <a:shade val="100000"/>
                <a:hueMod val="100000"/>
                <a:satMod val="100000"/>
              </a:schemeClr>
            </a:gs>
            <a:gs pos="100000">
              <a:schemeClr val="phClr">
                <a:tint val="100000"/>
                <a:shade val="50000"/>
                <a:hueMod val="100000"/>
                <a:satMod val="100000"/>
              </a:schemeClr>
            </a:gs>
          </a:gsLst>
          <a:lin ang="2700000" scaled="1"/>
        </a:gradFill>
        <a:blipFill>
          <a:blip xmlns:r="http://schemas.openxmlformats.org/officeDocument/2006/relationships" r:embed="rId1">
            <a:duotone>
              <a:schemeClr val="phClr">
                <a:tint val="100000"/>
                <a:shade val="60000"/>
                <a:hueMod val="100000"/>
                <a:satMod val="100000"/>
              </a:schemeClr>
              <a:schemeClr val="phClr">
                <a:tint val="70000"/>
                <a:shade val="100000"/>
                <a:hueMod val="100000"/>
                <a:satMod val="100000"/>
              </a:schemeClr>
            </a:duotone>
          </a:blip>
          <a:stretch>
            <a:fillRect/>
          </a:stretch>
        </a:blipFill>
        <a:blipFill>
          <a:blip xmlns:r="http://schemas.openxmlformats.org/officeDocument/2006/relationships" r:embed="rId2">
            <a:duotone>
              <a:schemeClr val="phClr">
                <a:tint val="100000"/>
                <a:shade val="60000"/>
                <a:hueMod val="100000"/>
                <a:satMod val="100000"/>
              </a:schemeClr>
              <a:schemeClr val="phClr">
                <a:tint val="7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TC010219413[[fn=복주머니 테마]]</Template>
  <TotalTime>529</TotalTime>
  <Words>1324</Words>
  <Application>Microsoft Office PowerPoint</Application>
  <PresentationFormat>화면 슬라이드 쇼(4:3)</PresentationFormat>
  <Paragraphs>215</Paragraphs>
  <Slides>24</Slides>
  <Notes>1</Notes>
  <HiddenSlides>0</HiddenSlides>
  <MMClips>0</MMClips>
  <ScaleCrop>false</ScaleCrop>
  <HeadingPairs>
    <vt:vector size="4" baseType="variant">
      <vt:variant>
        <vt:lpstr>테마</vt:lpstr>
      </vt:variant>
      <vt:variant>
        <vt:i4>1</vt:i4>
      </vt:variant>
      <vt:variant>
        <vt:lpstr>슬라이드 제목</vt:lpstr>
      </vt:variant>
      <vt:variant>
        <vt:i4>24</vt:i4>
      </vt:variant>
    </vt:vector>
  </HeadingPairs>
  <TitlesOfParts>
    <vt:vector size="25" baseType="lpstr">
      <vt:lpstr>LuckyTie</vt:lpstr>
      <vt:lpstr>강직성 척추염 환자 임신과 출산</vt:lpstr>
      <vt:lpstr>강직성 척추염</vt:lpstr>
      <vt:lpstr>Q1. 강직성 척추염 환자에서 임신과 정상적인 결혼 생활이 가능한가요?</vt:lpstr>
      <vt:lpstr>남성 강직성 척추염에서의 성적 문제</vt:lpstr>
      <vt:lpstr>여성 강직성 척추염에서의 임신</vt:lpstr>
      <vt:lpstr>여성 강직성 척추염에서의 임신</vt:lpstr>
      <vt:lpstr>여성 강직성 척추염에서의 임신</vt:lpstr>
      <vt:lpstr>여성 강직성 척추염에서의 임신</vt:lpstr>
      <vt:lpstr>강직성 척추염 환자의 출산</vt:lpstr>
      <vt:lpstr>Q2. 아이에게 유전이 되나요?</vt:lpstr>
      <vt:lpstr>유전의 위험</vt:lpstr>
      <vt:lpstr>유전의 위험</vt:lpstr>
      <vt:lpstr>Q3. 임신을 준비하는데 약은 어떻게 복용해야 하나요?</vt:lpstr>
      <vt:lpstr>슬라이드 14</vt:lpstr>
      <vt:lpstr>Overview of AS Therapies</vt:lpstr>
      <vt:lpstr>슬라이드 16</vt:lpstr>
      <vt:lpstr>슬라이드 17</vt:lpstr>
      <vt:lpstr>슬라이드 18</vt:lpstr>
      <vt:lpstr>Live and inactivated vaccines</vt:lpstr>
      <vt:lpstr>슬라이드 20</vt:lpstr>
      <vt:lpstr>슬라이드 21</vt:lpstr>
      <vt:lpstr>슬라이드 22</vt:lpstr>
      <vt:lpstr>슬라이드 23</vt:lpstr>
      <vt:lpstr>슬라이드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김진주</dc:creator>
  <cp:lastModifiedBy>TH_Kim</cp:lastModifiedBy>
  <cp:revision>42</cp:revision>
  <dcterms:created xsi:type="dcterms:W3CDTF">2011-10-22T02:19:33Z</dcterms:created>
  <dcterms:modified xsi:type="dcterms:W3CDTF">2011-10-28T03:32:33Z</dcterms:modified>
</cp:coreProperties>
</file>